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activeX/activeX2.xml" ContentType="application/vnd.ms-office.activeX+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Default Extension="wav" ContentType="audio/wav"/>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56" r:id="rId2"/>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24" r:id="rId28"/>
    <p:sldId id="313" r:id="rId29"/>
    <p:sldId id="315" r:id="rId30"/>
    <p:sldId id="314" r:id="rId31"/>
    <p:sldId id="316" r:id="rId32"/>
    <p:sldId id="317" r:id="rId33"/>
    <p:sldId id="318" r:id="rId34"/>
    <p:sldId id="319" r:id="rId35"/>
    <p:sldId id="320" r:id="rId36"/>
    <p:sldId id="321" r:id="rId37"/>
    <p:sldId id="322" r:id="rId38"/>
    <p:sldId id="323" r:id="rId39"/>
  </p:sldIdLst>
  <p:sldSz cx="9144000" cy="6858000" type="screen4x3"/>
  <p:notesSz cx="6858000" cy="9144000"/>
  <p:defaultTextStyle>
    <a:defPPr>
      <a:defRPr lang="en-US"/>
    </a:defPPr>
    <a:lvl1pPr algn="ctr" rtl="0" eaLnBrk="0" fontAlgn="base" hangingPunct="0">
      <a:spcBef>
        <a:spcPct val="0"/>
      </a:spcBef>
      <a:spcAft>
        <a:spcPct val="0"/>
      </a:spcAft>
      <a:defRPr sz="2200" kern="1200">
        <a:solidFill>
          <a:schemeClr val="tx1"/>
        </a:solidFill>
        <a:latin typeface="Verdana" pitchFamily="34" charset="0"/>
        <a:ea typeface="+mn-ea"/>
        <a:cs typeface="+mn-cs"/>
      </a:defRPr>
    </a:lvl1pPr>
    <a:lvl2pPr marL="457200" algn="ctr" rtl="0" eaLnBrk="0" fontAlgn="base" hangingPunct="0">
      <a:spcBef>
        <a:spcPct val="0"/>
      </a:spcBef>
      <a:spcAft>
        <a:spcPct val="0"/>
      </a:spcAft>
      <a:defRPr sz="2200" kern="1200">
        <a:solidFill>
          <a:schemeClr val="tx1"/>
        </a:solidFill>
        <a:latin typeface="Verdana" pitchFamily="34" charset="0"/>
        <a:ea typeface="+mn-ea"/>
        <a:cs typeface="+mn-cs"/>
      </a:defRPr>
    </a:lvl2pPr>
    <a:lvl3pPr marL="914400" algn="ctr" rtl="0" eaLnBrk="0" fontAlgn="base" hangingPunct="0">
      <a:spcBef>
        <a:spcPct val="0"/>
      </a:spcBef>
      <a:spcAft>
        <a:spcPct val="0"/>
      </a:spcAft>
      <a:defRPr sz="2200" kern="1200">
        <a:solidFill>
          <a:schemeClr val="tx1"/>
        </a:solidFill>
        <a:latin typeface="Verdana" pitchFamily="34" charset="0"/>
        <a:ea typeface="+mn-ea"/>
        <a:cs typeface="+mn-cs"/>
      </a:defRPr>
    </a:lvl3pPr>
    <a:lvl4pPr marL="1371600" algn="ctr" rtl="0" eaLnBrk="0" fontAlgn="base" hangingPunct="0">
      <a:spcBef>
        <a:spcPct val="0"/>
      </a:spcBef>
      <a:spcAft>
        <a:spcPct val="0"/>
      </a:spcAft>
      <a:defRPr sz="2200" kern="1200">
        <a:solidFill>
          <a:schemeClr val="tx1"/>
        </a:solidFill>
        <a:latin typeface="Verdana" pitchFamily="34" charset="0"/>
        <a:ea typeface="+mn-ea"/>
        <a:cs typeface="+mn-cs"/>
      </a:defRPr>
    </a:lvl4pPr>
    <a:lvl5pPr marL="1828800" algn="ctr" rtl="0" eaLnBrk="0" fontAlgn="base" hangingPunct="0">
      <a:spcBef>
        <a:spcPct val="0"/>
      </a:spcBef>
      <a:spcAft>
        <a:spcPct val="0"/>
      </a:spcAft>
      <a:defRPr sz="2200" kern="1200">
        <a:solidFill>
          <a:schemeClr val="tx1"/>
        </a:solidFill>
        <a:latin typeface="Verdana" pitchFamily="34" charset="0"/>
        <a:ea typeface="+mn-ea"/>
        <a:cs typeface="+mn-cs"/>
      </a:defRPr>
    </a:lvl5pPr>
    <a:lvl6pPr marL="2286000" algn="l" defTabSz="914400" rtl="0" eaLnBrk="1" latinLnBrk="0" hangingPunct="1">
      <a:defRPr sz="2200" kern="1200">
        <a:solidFill>
          <a:schemeClr val="tx1"/>
        </a:solidFill>
        <a:latin typeface="Verdana" pitchFamily="34" charset="0"/>
        <a:ea typeface="+mn-ea"/>
        <a:cs typeface="+mn-cs"/>
      </a:defRPr>
    </a:lvl6pPr>
    <a:lvl7pPr marL="2743200" algn="l" defTabSz="914400" rtl="0" eaLnBrk="1" latinLnBrk="0" hangingPunct="1">
      <a:defRPr sz="2200" kern="1200">
        <a:solidFill>
          <a:schemeClr val="tx1"/>
        </a:solidFill>
        <a:latin typeface="Verdana" pitchFamily="34" charset="0"/>
        <a:ea typeface="+mn-ea"/>
        <a:cs typeface="+mn-cs"/>
      </a:defRPr>
    </a:lvl7pPr>
    <a:lvl8pPr marL="3200400" algn="l" defTabSz="914400" rtl="0" eaLnBrk="1" latinLnBrk="0" hangingPunct="1">
      <a:defRPr sz="2200" kern="1200">
        <a:solidFill>
          <a:schemeClr val="tx1"/>
        </a:solidFill>
        <a:latin typeface="Verdana" pitchFamily="34" charset="0"/>
        <a:ea typeface="+mn-ea"/>
        <a:cs typeface="+mn-cs"/>
      </a:defRPr>
    </a:lvl8pPr>
    <a:lvl9pPr marL="3657600" algn="l" defTabSz="914400" rtl="0" eaLnBrk="1" latinLnBrk="0" hangingPunct="1">
      <a:defRPr sz="2200"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1E10"/>
    <a:srgbClr val="00B000"/>
    <a:srgbClr val="D8C090"/>
    <a:srgbClr val="BCD7EA"/>
    <a:srgbClr val="FFCC00"/>
    <a:srgbClr val="BAE8BA"/>
    <a:srgbClr val="FAC28A"/>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8" autoAdjust="0"/>
    <p:restoredTop sz="72230" autoAdjust="0"/>
  </p:normalViewPr>
  <p:slideViewPr>
    <p:cSldViewPr>
      <p:cViewPr>
        <p:scale>
          <a:sx n="50" d="100"/>
          <a:sy n="50" d="100"/>
        </p:scale>
        <p:origin x="-610" y="37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activeX/activeX1.xml><?xml version="1.0" encoding="utf-8"?>
<ax:ocx xmlns:ax="http://schemas.microsoft.com/office/2006/activeX" xmlns:r="http://schemas.openxmlformats.org/officeDocument/2006/relationships" ax:classid="{6BF52A52-394A-11D3-B153-00C04F79FAA6}" ax:persistence="persistPropertyBag">
  <ax:ocxPr ax:name="URL" ax:value="http://auth.mhhe.com/business/marketing/belch8e/assets/taylormade.mpg"/>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50"/>
  <ax:ocxPr ax:name="mute" ax:value="0"/>
  <ax:ocxPr ax:name="uiMode" ax:value="full"/>
  <ax:ocxPr ax:name="stretchToFit" ax:value="-1"/>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11298"/>
  <ax:ocxPr ax:name="_cy" ax:value="9869"/>
</ax:ocx>
</file>

<file path=ppt/activeX/activeX2.xml><?xml version="1.0" encoding="utf-8"?>
<ax:ocx xmlns:ax="http://schemas.microsoft.com/office/2006/activeX" xmlns:r="http://schemas.openxmlformats.org/officeDocument/2006/relationships" ax:classid="{6BF52A52-394A-11D3-B153-00C04F79FAA6}" ax:persistence="persistPropertyBag">
  <ax:ocxPr ax:name="URL" ax:value="http://auth.mhhe.com/business/marketing/belch8e/assets/nortel.mpg"/>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50"/>
  <ax:ocxPr ax:name="mute" ax:value="0"/>
  <ax:ocxPr ax:name="uiMode" ax:value="full"/>
  <ax:ocxPr ax:name="stretchToFit" ax:value="-1"/>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11298"/>
  <ax:ocxPr ax:name="_cy" ax:value="9869"/>
</ax:ocx>
</file>

<file path=ppt/activeX/activeX3.xml><?xml version="1.0" encoding="utf-8"?>
<ax:ocx xmlns:ax="http://schemas.microsoft.com/office/2006/activeX" xmlns:r="http://schemas.openxmlformats.org/officeDocument/2006/relationships" ax:classid="{6BF52A52-394A-11D3-B153-00C04F79FAA6}" ax:persistence="persistPropertyBag">
  <ax:ocxPr ax:name="URL" ax:value="http://auth.mhhe.com/business/marketing/belch8e/assets/pennzoil_hispanic.mpg"/>
  <ax:ocxPr ax:name="rate" ax:value="1"/>
  <ax:ocxPr ax:name="balance" ax:value="0"/>
  <ax:ocxPr ax:name="currentPosition" ax:value="0"/>
  <ax:ocxPr ax:name="defaultFrame" ax:value=""/>
  <ax:ocxPr ax:name="playCount" ax:value="1"/>
  <ax:ocxPr ax:name="autoStart" ax:value="-1"/>
  <ax:ocxPr ax:name="currentMarker" ax:value="0"/>
  <ax:ocxPr ax:name="invokeURLs" ax:value="-1"/>
  <ax:ocxPr ax:name="baseURL" ax:value=""/>
  <ax:ocxPr ax:name="volume" ax:value="50"/>
  <ax:ocxPr ax:name="mute" ax:value="0"/>
  <ax:ocxPr ax:name="uiMode" ax:value="full"/>
  <ax:ocxPr ax:name="stretchToFit" ax:value="-1"/>
  <ax:ocxPr ax:name="windowlessVideo" ax:value="0"/>
  <ax:ocxPr ax:name="enabled" ax:value="-1"/>
  <ax:ocxPr ax:name="enableContextMenu" ax:value="-1"/>
  <ax:ocxPr ax:name="fullScreen" ax:value="0"/>
  <ax:ocxPr ax:name="SAMIStyle" ax:value=""/>
  <ax:ocxPr ax:name="SAMILang" ax:value=""/>
  <ax:ocxPr ax:name="SAMIFilename" ax:value=""/>
  <ax:ocxPr ax:name="captioningID" ax:value=""/>
  <ax:ocxPr ax:name="enableErrorDialogs" ax:value="0"/>
  <ax:ocxPr ax:name="_cx" ax:value="11298"/>
  <ax:ocxPr ax:name="_cy" ax:value="9869"/>
</ax:ocx>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4096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096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4096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BF4F667-5AE5-4A95-BE5C-BC77A0982829}"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4301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3012" name="Rectangle 4"/>
          <p:cNvSpPr>
            <a:spLocks noGrp="1" noRot="1" noChangeAspect="1" noChangeArrowheads="1" noTextEdit="1"/>
          </p:cNvSpPr>
          <p:nvPr>
            <p:ph type="sldImg" idx="2"/>
          </p:nvPr>
        </p:nvSpPr>
        <p:spPr bwMode="auto">
          <a:xfrm>
            <a:off x="685800" y="685800"/>
            <a:ext cx="3200400" cy="2400300"/>
          </a:xfrm>
          <a:prstGeom prst="rect">
            <a:avLst/>
          </a:prstGeom>
          <a:noFill/>
          <a:ln w="9525">
            <a:solidFill>
              <a:srgbClr val="000000"/>
            </a:solidFill>
            <a:miter lim="800000"/>
            <a:headEnd/>
            <a:tailEnd/>
          </a:ln>
          <a:effectLst/>
        </p:spPr>
      </p:sp>
      <p:sp>
        <p:nvSpPr>
          <p:cNvPr id="43013" name="Rectangle 5"/>
          <p:cNvSpPr>
            <a:spLocks noGrp="1" noChangeArrowheads="1"/>
          </p:cNvSpPr>
          <p:nvPr>
            <p:ph type="body" sz="quarter" idx="3"/>
          </p:nvPr>
        </p:nvSpPr>
        <p:spPr bwMode="auto">
          <a:xfrm>
            <a:off x="685800" y="3429000"/>
            <a:ext cx="5486400" cy="5257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301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4301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BD72CD4-2F9A-45B4-A868-A9F44E1D1DE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Times New Roman" pitchFamily="18" charset="0"/>
        <a:ea typeface="+mn-ea"/>
        <a:cs typeface="+mn-cs"/>
      </a:defRPr>
    </a:lvl1pPr>
    <a:lvl2pPr marL="342900" indent="-114300" algn="l" rtl="0" fontAlgn="base">
      <a:spcBef>
        <a:spcPct val="30000"/>
      </a:spcBef>
      <a:spcAft>
        <a:spcPct val="0"/>
      </a:spcAft>
      <a:buChar char="•"/>
      <a:defRPr sz="1400" kern="1200">
        <a:solidFill>
          <a:schemeClr val="tx1"/>
        </a:solidFill>
        <a:latin typeface="Times New Roman" pitchFamily="18" charset="0"/>
        <a:ea typeface="+mn-ea"/>
        <a:cs typeface="+mn-cs"/>
      </a:defRPr>
    </a:lvl2pPr>
    <a:lvl3pPr marL="571500" indent="-114300" algn="l" rtl="0" fontAlgn="base">
      <a:spcBef>
        <a:spcPct val="30000"/>
      </a:spcBef>
      <a:spcAft>
        <a:spcPct val="0"/>
      </a:spcAft>
      <a:buChar char="•"/>
      <a:defRPr sz="1400" kern="1200">
        <a:solidFill>
          <a:schemeClr val="tx1"/>
        </a:solidFill>
        <a:latin typeface="Times New Roman" pitchFamily="18" charset="0"/>
        <a:ea typeface="+mn-ea"/>
        <a:cs typeface="+mn-cs"/>
      </a:defRPr>
    </a:lvl3pPr>
    <a:lvl4pPr marL="1371600" algn="l" rtl="0" fontAlgn="base">
      <a:spcBef>
        <a:spcPct val="30000"/>
      </a:spcBef>
      <a:spcAft>
        <a:spcPct val="0"/>
      </a:spcAft>
      <a:buChar char="•"/>
      <a:defRPr sz="1400" kern="1200">
        <a:solidFill>
          <a:schemeClr val="tx1"/>
        </a:solidFill>
        <a:latin typeface="Times New Roman" pitchFamily="18" charset="0"/>
        <a:ea typeface="+mn-ea"/>
        <a:cs typeface="+mn-cs"/>
      </a:defRPr>
    </a:lvl4pPr>
    <a:lvl5pPr marL="1828800" algn="l" rtl="0" fontAlgn="base">
      <a:spcBef>
        <a:spcPct val="30000"/>
      </a:spcBef>
      <a:spcAft>
        <a:spcPct val="0"/>
      </a:spcAft>
      <a:buChar char="•"/>
      <a:defRPr sz="14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02CB153-FA1A-470C-A646-43B254655F26}" type="slidenum">
              <a:rPr lang="en-US"/>
              <a:pPr/>
              <a:t>1</a:t>
            </a:fld>
            <a:endParaRPr lang="en-US"/>
          </a:p>
        </p:txBody>
      </p:sp>
      <p:sp>
        <p:nvSpPr>
          <p:cNvPr id="44034" name="Rectangle 2"/>
          <p:cNvSpPr>
            <a:spLocks noGrp="1" noRot="1" noChangeAspect="1" noChangeArrowheads="1" noTextEdit="1"/>
          </p:cNvSpPr>
          <p:nvPr>
            <p:ph type="sldImg"/>
          </p:nvPr>
        </p:nvSpPr>
        <p:spPr>
          <a:xfrm>
            <a:off x="1143000" y="3505200"/>
            <a:ext cx="4572000" cy="3429000"/>
          </a:xfrm>
          <a:ln/>
        </p:spPr>
      </p:sp>
      <p:sp>
        <p:nvSpPr>
          <p:cNvPr id="44036" name="Text Box 4"/>
          <p:cNvSpPr txBox="1">
            <a:spLocks noChangeArrowheads="1"/>
          </p:cNvSpPr>
          <p:nvPr/>
        </p:nvSpPr>
        <p:spPr bwMode="auto">
          <a:xfrm>
            <a:off x="685800" y="1524000"/>
            <a:ext cx="5486400" cy="1709738"/>
          </a:xfrm>
          <a:prstGeom prst="rect">
            <a:avLst/>
          </a:prstGeom>
          <a:noFill/>
          <a:ln w="38100">
            <a:noFill/>
            <a:miter lim="800000"/>
            <a:headEnd/>
            <a:tailEnd/>
          </a:ln>
          <a:effectLst/>
        </p:spPr>
        <p:txBody>
          <a:bodyPr>
            <a:spAutoFit/>
          </a:bodyPr>
          <a:lstStyle/>
          <a:p>
            <a:pPr eaLnBrk="1" hangingPunct="1">
              <a:spcBef>
                <a:spcPct val="50000"/>
              </a:spcBef>
            </a:pPr>
            <a:r>
              <a:rPr lang="en-US" sz="3600" b="1">
                <a:effectLst>
                  <a:outerShdw blurRad="38100" dist="38100" dir="2700000" algn="tl">
                    <a:srgbClr val="C0C0C0"/>
                  </a:outerShdw>
                </a:effectLst>
                <a:latin typeface="Arial" charset="0"/>
              </a:rPr>
              <a:t>Chapter One</a:t>
            </a:r>
          </a:p>
          <a:p>
            <a:pPr eaLnBrk="1" hangingPunct="1">
              <a:spcBef>
                <a:spcPct val="50000"/>
              </a:spcBef>
            </a:pPr>
            <a:r>
              <a:rPr lang="en-US" sz="2800">
                <a:effectLst>
                  <a:outerShdw blurRad="38100" dist="38100" dir="2700000" algn="tl">
                    <a:srgbClr val="C0C0C0"/>
                  </a:outerShdw>
                </a:effectLst>
                <a:latin typeface="Arial" charset="0"/>
              </a:rPr>
              <a:t>An Introduction to Integrated Marketing Communications</a:t>
            </a:r>
          </a:p>
        </p:txBody>
      </p:sp>
      <p:sp>
        <p:nvSpPr>
          <p:cNvPr id="44037" name="Text Box 5"/>
          <p:cNvSpPr txBox="1">
            <a:spLocks noChangeArrowheads="1"/>
          </p:cNvSpPr>
          <p:nvPr/>
        </p:nvSpPr>
        <p:spPr bwMode="auto">
          <a:xfrm>
            <a:off x="685800" y="8229600"/>
            <a:ext cx="5486400" cy="274638"/>
          </a:xfrm>
          <a:prstGeom prst="rect">
            <a:avLst/>
          </a:prstGeom>
          <a:noFill/>
          <a:ln w="38100">
            <a:noFill/>
            <a:miter lim="800000"/>
            <a:headEnd/>
            <a:tailEnd/>
          </a:ln>
          <a:effectLst/>
        </p:spPr>
        <p:txBody>
          <a:bodyPr>
            <a:spAutoFit/>
          </a:bodyPr>
          <a:lstStyle/>
          <a:p>
            <a:pPr eaLnBrk="1" hangingPunct="1"/>
            <a:r>
              <a:rPr lang="en-US" sz="1200">
                <a:latin typeface="Times New Roman" pitchFamily="18" charset="0"/>
                <a:cs typeface="Times New Roman" pitchFamily="18" charset="0"/>
              </a:rPr>
              <a:t>© </a:t>
            </a:r>
            <a:r>
              <a:rPr lang="en-US" sz="1200">
                <a:latin typeface="Times New Roman" pitchFamily="18" charset="0"/>
              </a:rPr>
              <a:t>2003 McGraw-Hill Companies, Inc., McGraw-Hill/Irwin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A3B2E3-4140-4436-AE4C-3C35614AF3C9}" type="slidenum">
              <a:rPr lang="en-US"/>
              <a:pPr/>
              <a:t>10</a:t>
            </a:fld>
            <a:endParaRPr lang="en-U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287 and Exhibit 9-7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Consumer purchase decisions are often made on the basis of both emotional and rational motives, and attention must be given to both when developing effective advertising. The ad shown on this slide is a good example of one that contains both emotional and rational appeals.</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point out that, as David Ogilvy and Joel Raphaelson have stated, few purchase of any kind are made for entirely rational reasons. Even a purely functional product, such as laundry soap, could offer the emotional benefit of seeing one’s children in bright, clean clothes.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AC48B6-50D8-40F4-8D38-582DF2CE0247}" type="slidenum">
              <a:rPr lang="en-US"/>
              <a:pPr/>
              <a:t>11</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r>
              <a:rPr lang="en-US" b="1"/>
              <a:t>Relation to text</a:t>
            </a:r>
            <a:br>
              <a:rPr lang="en-US" b="1"/>
            </a:br>
            <a:r>
              <a:rPr lang="en-US"/>
              <a:t>This slide relates to material on pp. 287-289 and Figure 9-2 of the text.</a:t>
            </a:r>
            <a:endParaRPr lang="en-US" b="1"/>
          </a:p>
          <a:p>
            <a:r>
              <a:rPr lang="en-US" b="1"/>
              <a:t>Summary Overview</a:t>
            </a:r>
            <a:br>
              <a:rPr lang="en-US" b="1"/>
            </a:br>
            <a:r>
              <a:rPr lang="en-US"/>
              <a:t>The basic concept of emotional bonding is that consumers develop three levels of relationships with brands, as shown on this slide. </a:t>
            </a:r>
          </a:p>
          <a:p>
            <a:r>
              <a:rPr lang="en-US"/>
              <a:t>The McCann Erickson Worldwide advertising agency developed a proprietary research technique known as </a:t>
            </a:r>
            <a:r>
              <a:rPr lang="en-US" i="1"/>
              <a:t> emotional bonding</a:t>
            </a:r>
            <a:r>
              <a:rPr lang="en-US"/>
              <a:t> that is used to assess how consumers feel about brands and the nature of any emotional rapport they may have them. The three levels of relationships consumer have with brands are based on:</a:t>
            </a:r>
          </a:p>
          <a:p>
            <a:pPr lvl="1"/>
            <a:r>
              <a:rPr lang="en-US" u="sng"/>
              <a:t>Product benefits</a:t>
            </a:r>
            <a:r>
              <a:rPr lang="en-US"/>
              <a:t> – how consumers think about brands with respect to product benefits.  This occurs through a rational learning process.</a:t>
            </a:r>
          </a:p>
          <a:p>
            <a:pPr lvl="1"/>
            <a:r>
              <a:rPr lang="en-US" u="sng"/>
              <a:t>Personality</a:t>
            </a:r>
            <a:r>
              <a:rPr lang="en-US"/>
              <a:t> – the consumer assigns a personality to the brand (aggressive, adventurous, timid, etc.).  This personality is determined on the basis of cues found in advertising.</a:t>
            </a:r>
          </a:p>
          <a:p>
            <a:pPr lvl="1"/>
            <a:r>
              <a:rPr lang="en-US" u="sng"/>
              <a:t>Emotions </a:t>
            </a:r>
            <a:r>
              <a:rPr lang="en-US"/>
              <a:t>– the strongest relationship between brand and consumer and is based on feelings and emotional attachment to the brand.</a:t>
            </a:r>
          </a:p>
          <a:p>
            <a:r>
              <a:rPr lang="en-US" b="1"/>
              <a:t>Use of this slide</a:t>
            </a:r>
            <a:br>
              <a:rPr lang="en-US" b="1"/>
            </a:br>
            <a:r>
              <a:rPr lang="en-US"/>
              <a:t>This slide can be used to discuss the concept of emotional bonding and the three levels of relationships a consumer might have with brands. The goal of some advertising campaigns is to develop an emotional linkage between the brand and the consumer.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C96605-EAAE-4CC3-8DA2-00F9620B0AF6}" type="slidenum">
              <a:rPr lang="en-US"/>
              <a:pPr/>
              <a:t>12</a:t>
            </a:fld>
            <a:endParaRPr 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a:t>
            </a:r>
          </a:p>
          <a:p>
            <a:r>
              <a:rPr lang="en-US" b="1">
                <a:cs typeface="Times New Roman" pitchFamily="18" charset="0"/>
              </a:rPr>
              <a:t>Summary Overview</a:t>
            </a:r>
            <a:br>
              <a:rPr lang="en-US" b="1">
                <a:cs typeface="Times New Roman" pitchFamily="18" charset="0"/>
              </a:rPr>
            </a:br>
            <a:endParaRPr lang="en-US">
              <a:cs typeface="Times New Roman" pitchFamily="18" charset="0"/>
            </a:endParaRPr>
          </a:p>
          <a:p>
            <a:r>
              <a:rPr lang="en-US" b="1">
                <a:cs typeface="Times New Roman" pitchFamily="18" charset="0"/>
              </a:rPr>
              <a:t>Use of this slide</a:t>
            </a:r>
            <a:br>
              <a:rPr lang="en-US" b="1">
                <a:cs typeface="Times New Roman" pitchFamily="18" charset="0"/>
              </a:rPr>
            </a:br>
            <a:endParaRPr lang="en-US">
              <a:cs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6A580A-B2A8-4CF9-85DD-3E23AC156013}" type="slidenum">
              <a:rPr lang="en-US"/>
              <a:pPr/>
              <a:t>13</a:t>
            </a:fld>
            <a:endParaRPr lang="en-US"/>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287 of the text, and Exhibit 9-8.</a:t>
            </a:r>
          </a:p>
          <a:p>
            <a:r>
              <a:rPr lang="en-US" b="1"/>
              <a:t>Summary Overview</a:t>
            </a:r>
            <a:br>
              <a:rPr lang="en-US" b="1"/>
            </a:br>
            <a:r>
              <a:rPr lang="en-US"/>
              <a:t>This slide shows a print ad from MasterCard’s award-winning “Priceless” campaign, which was based on emotional bonding research. When the McCann-Erickson agency took over the account a few years ago, MasterCard was perceived as an ordinary credit card you keep in your wallet. The challenge was to create an emotional bond between consumers and MasterCard without losing the brand’s functional appeal. The “Priceless” campaign  has helped build an emotional bond with consumer by positioning MasterCard as the best way to pay for everything that truly matters and can enrich one’s life. </a:t>
            </a:r>
            <a:endParaRPr lang="en-US" b="1"/>
          </a:p>
          <a:p>
            <a:r>
              <a:rPr lang="en-US" b="1"/>
              <a:t>Use of this slide</a:t>
            </a:r>
            <a:br>
              <a:rPr lang="en-US" b="1"/>
            </a:br>
            <a:r>
              <a:rPr lang="en-US"/>
              <a:t>This slide can be used to show an example of an ad campaign that was developed on the basis of research using  emotional bonding. The “Priceless” campaign has been extremely successful and now is used in 80 different countries. </a:t>
            </a:r>
          </a:p>
          <a:p>
            <a:endParaRPr lang="en-US">
              <a:cs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6811CB-841B-4D4A-92C4-B5FAC2BE3B0E}" type="slidenum">
              <a:rPr lang="en-US"/>
              <a:pPr/>
              <a:t>14</a:t>
            </a:fld>
            <a:endParaRPr lang="en-US"/>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 289-290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Reminder advertising has the objective of building brand awareness and/or keeping the brand name in front of consumers. Reminder ads are often used by well-known brands and market leaders. Altoids uses reminder ads, like the one shown on this slide, to build national brand awareness and communicate its quirky “curiously strong” message to consumers.</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during  discussion of reminder ads, including how and why they are used, and by whom.</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A28EB0-EBE6-4342-BF63-C35BB506F15F}" type="slidenum">
              <a:rPr lang="en-US"/>
              <a:pPr/>
              <a:t>15</a:t>
            </a:fld>
            <a:endParaRPr 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290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Advertisers introducing a new product often use teaser ads, which is designed to build curiosity, interest, and/or excitement by talking about the new product, but not actually showing it. Teaser ads, also called mystery ads, are also used for new movies or TV shows. They are especially popular among automotive advertisers for introducing a new model or announcing significant changes in a vehicle.</a:t>
            </a:r>
          </a:p>
          <a:p>
            <a:r>
              <a:rPr lang="en-US" b="1">
                <a:cs typeface="Times New Roman" pitchFamily="18" charset="0"/>
              </a:rPr>
              <a:t>Use of this slide</a:t>
            </a:r>
            <a:br>
              <a:rPr lang="en-US" b="1">
                <a:cs typeface="Times New Roman" pitchFamily="18" charset="0"/>
              </a:rPr>
            </a:br>
            <a:r>
              <a:rPr lang="en-US"/>
              <a:t>This slide can be used to provide an example of teaser advertising, and how it is being used to introduce a new car to the market.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5F0E0B-BCF4-4F41-8B32-9B1373DA4673}" type="slidenum">
              <a:rPr lang="en-US"/>
              <a:pPr/>
              <a:t>16</a:t>
            </a:fld>
            <a:endParaRPr lang="en-US"/>
          </a:p>
        </p:txBody>
      </p:sp>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p:txBody>
          <a:bodyPr/>
          <a:lstStyle/>
          <a:p>
            <a:r>
              <a:rPr lang="en-US" b="1"/>
              <a:t>Relation to text</a:t>
            </a:r>
            <a:br>
              <a:rPr lang="en-US" b="1"/>
            </a:br>
            <a:r>
              <a:rPr lang="en-US"/>
              <a:t>This slide relates to material on pp. 290-299 of the text.</a:t>
            </a:r>
            <a:endParaRPr lang="en-US" b="1"/>
          </a:p>
          <a:p>
            <a:r>
              <a:rPr lang="en-US" b="1"/>
              <a:t>Summary Overview</a:t>
            </a:r>
            <a:br>
              <a:rPr lang="en-US" b="1"/>
            </a:br>
            <a:r>
              <a:rPr lang="en-US"/>
              <a:t>Creative execution is the way in which an advertising appeal is presented. As shown on this slide, there are a number of ways in which creative specialists can present the advertising message. </a:t>
            </a:r>
          </a:p>
          <a:p>
            <a:r>
              <a:rPr lang="en-US" b="1"/>
              <a:t>Use of this slide</a:t>
            </a:r>
            <a:br>
              <a:rPr lang="en-US" b="1"/>
            </a:br>
            <a:r>
              <a:rPr lang="en-US"/>
              <a:t>This slide can be used to discuss the various options available to advertisers for executing their ads. The slides that follow show some examples of advertisements using several of these techniques.</a:t>
            </a:r>
          </a:p>
          <a:p>
            <a:endParaRPr lang="en-US">
              <a:cs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6FF727-4775-4B84-9683-8C3A1304A4A0}" type="slidenum">
              <a:rPr lang="en-US"/>
              <a:pPr/>
              <a:t>17</a:t>
            </a:fld>
            <a:endParaRPr lang="en-US"/>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291 of the text.</a:t>
            </a:r>
            <a:endParaRPr lang="en-US" b="1"/>
          </a:p>
          <a:p>
            <a:r>
              <a:rPr lang="en-US" b="1"/>
              <a:t>Summary Overview</a:t>
            </a:r>
            <a:br>
              <a:rPr lang="en-US" b="1"/>
            </a:br>
            <a:r>
              <a:rPr lang="en-US"/>
              <a:t>One of the most basic types of creative executions is the straight sell or factual message, which relies on a straightforward presentation of information about a product or service. This type of execution is often used with informational/rational appeals, where the focus of the message is the product or service and its specific attributes and/or benefits.</a:t>
            </a:r>
          </a:p>
          <a:p>
            <a:r>
              <a:rPr lang="en-US"/>
              <a:t>Hitachi uses a straight-sell execution style in the ad shown on this slide.</a:t>
            </a:r>
          </a:p>
          <a:p>
            <a:r>
              <a:rPr lang="en-US" b="1"/>
              <a:t>Use of this slide</a:t>
            </a:r>
            <a:br>
              <a:rPr lang="en-US" b="1"/>
            </a:br>
            <a:r>
              <a:rPr lang="en-US"/>
              <a:t>This ad can be used as an example of how straight sell execution is used in advertising to communicate product features and benefits, and appeal to rational purchase motives.</a:t>
            </a:r>
          </a:p>
          <a:p>
            <a:r>
              <a:rPr lang="en-US" b="1">
                <a:cs typeface="Times New Roman" pitchFamily="18" charset="0"/>
              </a:rPr>
              <a:t/>
            </a:r>
            <a:br>
              <a:rPr lang="en-US" b="1">
                <a:cs typeface="Times New Roman" pitchFamily="18" charset="0"/>
              </a:rPr>
            </a:br>
            <a:endParaRPr lang="en-US" b="1">
              <a:cs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44AA70-AC1B-4A41-BEF5-CCA8E4585D9B}" type="slidenum">
              <a:rPr lang="en-US"/>
              <a:pPr/>
              <a:t>18</a:t>
            </a:fld>
            <a:endParaRPr lang="en-US"/>
          </a:p>
        </p:txBody>
      </p:sp>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293 and Exhibit 9-13 of the text.</a:t>
            </a:r>
            <a:endParaRPr lang="en-US" b="1"/>
          </a:p>
          <a:p>
            <a:r>
              <a:rPr lang="en-US" b="1"/>
              <a:t>Summary Overview</a:t>
            </a:r>
            <a:br>
              <a:rPr lang="en-US" b="1"/>
            </a:br>
            <a:r>
              <a:rPr lang="en-US"/>
              <a:t>Demonstration advertising is designed to illustrate the key advantages of a product or service by showing it in actual use or in some staged situation. TV is particularly well suited for demonstration executions, because the benefits or advantages of the product can be shown right on the screen.</a:t>
            </a:r>
          </a:p>
          <a:p>
            <a:r>
              <a:rPr lang="en-US"/>
              <a:t>This slide shows a print ad for Mendadent Replenishing White toothpaste, which uses the demonstration technique to show how the brand’s Liquid Calcium technology replenishes the surface enamel to whiten teeth and guard against stains.  </a:t>
            </a:r>
            <a:endParaRPr lang="en-US" b="1"/>
          </a:p>
          <a:p>
            <a:r>
              <a:rPr lang="en-US" b="1"/>
              <a:t>Use of this slide</a:t>
            </a:r>
            <a:br>
              <a:rPr lang="en-US" b="1"/>
            </a:br>
            <a:r>
              <a:rPr lang="en-US"/>
              <a:t>This ad can be used as an example of how a demonstration execution is used in print advertising.  The three figures at the bottom of the ad show how the toothpaste replenishes surface enamel, resulting in whiter teeth and a more youthful appearance.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0648A5-0154-48FE-8DCF-756D54A04A77}" type="slidenum">
              <a:rPr lang="en-US"/>
              <a:pPr/>
              <a:t>19</a:t>
            </a:fld>
            <a:endParaRPr lang="en-US"/>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29-294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Slice-of-life is a widely used advertising format, especially for packaged-goods products, and is generally based on a problem/solution approach. </a:t>
            </a:r>
          </a:p>
          <a:p>
            <a:r>
              <a:rPr lang="en-US">
                <a:cs typeface="Times New Roman" pitchFamily="18" charset="0"/>
              </a:rPr>
              <a:t>Slice-of-life ads are often criticized for being unrealistic and irritating to watch because they remind consumers of a personal nature, such as dandruff, bad breath, body odor, and laundry problems. These ads often come across to consumers are contrived, silly, phony, or even offensive. However, any advertisers still prefer this style because they believe it is effective as presenting a situation to which most consumers can relate.</a:t>
            </a:r>
          </a:p>
          <a:p>
            <a:r>
              <a:rPr lang="en-US">
                <a:cs typeface="Times New Roman" pitchFamily="18" charset="0"/>
              </a:rPr>
              <a:t>With a slice-of-death advertising, the slice-of-life ad is used in conjunction with a fear appeal. The focus is on the negative consequences that result from not using the product or service. </a:t>
            </a:r>
          </a:p>
          <a:p>
            <a:r>
              <a:rPr lang="en-US">
                <a:cs typeface="Times New Roman" pitchFamily="18" charset="0"/>
              </a:rPr>
              <a:t>Listerine used a slice-of-life commercial, shown on this slide, to introduce a new Natural Citrus flavor of the popular mouthwash. </a:t>
            </a:r>
          </a:p>
          <a:p>
            <a:r>
              <a:rPr lang="en-US" b="1">
                <a:cs typeface="Times New Roman" pitchFamily="18" charset="0"/>
              </a:rPr>
              <a:t>Use of this slide</a:t>
            </a:r>
            <a:br>
              <a:rPr lang="en-US" b="1">
                <a:cs typeface="Times New Roman" pitchFamily="18" charset="0"/>
              </a:rPr>
            </a:br>
            <a:r>
              <a:rPr lang="en-US"/>
              <a:t>This slide can be used to show an example of a slice-of-life ad execution method.  </a:t>
            </a:r>
            <a:endParaRPr lang="en-US">
              <a:cs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234891-0FDD-4AD3-A3F9-A9C6CA6747BD}" type="slidenum">
              <a:rPr lang="en-US"/>
              <a:pPr/>
              <a:t>2</a:t>
            </a:fld>
            <a:endParaRPr lang="en-US"/>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283 of the text.</a:t>
            </a:r>
            <a:endParaRPr lang="en-US" b="1"/>
          </a:p>
          <a:p>
            <a:r>
              <a:rPr lang="en-US" b="1"/>
              <a:t>Summary Overview</a:t>
            </a:r>
            <a:br>
              <a:rPr lang="en-US" b="1"/>
            </a:br>
            <a:r>
              <a:rPr lang="en-US"/>
              <a:t>Advertisers have various choices relative to advertising appeals and execution style.  </a:t>
            </a:r>
          </a:p>
          <a:p>
            <a:pPr lvl="1"/>
            <a:r>
              <a:rPr lang="en-US" u="sng"/>
              <a:t>Advertising appeal</a:t>
            </a:r>
            <a:r>
              <a:rPr lang="en-US"/>
              <a:t> – the approach used to attract the attention of consumers an/or influence their feelings toward the product, service, or cause</a:t>
            </a:r>
          </a:p>
          <a:p>
            <a:pPr lvl="1"/>
            <a:r>
              <a:rPr lang="en-US" u="sng"/>
              <a:t>Execution style</a:t>
            </a:r>
            <a:r>
              <a:rPr lang="en-US"/>
              <a:t> – the way the particular appeal is turned into an advertising message presented to the consumer</a:t>
            </a:r>
          </a:p>
          <a:p>
            <a:r>
              <a:rPr lang="en-US" b="1"/>
              <a:t>Use of this slide</a:t>
            </a:r>
            <a:br>
              <a:rPr lang="en-US" b="1"/>
            </a:br>
            <a:r>
              <a:rPr lang="en-US"/>
              <a:t>This slide can be used to introduce the concepts of advertising appeals and execution styles.  Various types of appeals and execution styles are examined in this chapter.</a:t>
            </a:r>
          </a:p>
          <a:p>
            <a:endParaRPr lang="en-US">
              <a:cs typeface="Times New Roman"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534402-99D7-4E13-BB3B-857790163FEA}" type="slidenum">
              <a:rPr lang="en-US"/>
              <a:pPr/>
              <a:t>20</a:t>
            </a:fld>
            <a:endParaRPr lang="en-US"/>
          </a:p>
        </p:txBody>
      </p:sp>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p:txBody>
          <a:bodyPr/>
          <a:lstStyle/>
          <a:p>
            <a:r>
              <a:rPr lang="en-US" b="1">
                <a:cs typeface="Times New Roman" pitchFamily="18" charset="0"/>
              </a:rPr>
              <a:t>Ans: B</a:t>
            </a:r>
            <a:endParaRPr lang="en-US"/>
          </a:p>
          <a:p>
            <a:r>
              <a:rPr lang="en-US" b="1">
                <a:cs typeface="Times New Roman" pitchFamily="18" charset="0"/>
              </a:rPr>
              <a:t/>
            </a:r>
            <a:br>
              <a:rPr lang="en-US" b="1">
                <a:cs typeface="Times New Roman" pitchFamily="18" charset="0"/>
              </a:rPr>
            </a:br>
            <a:endParaRPr lang="en-US" b="1">
              <a:cs typeface="Times New Roman"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9D1A77-4D94-47CC-9259-49311410A15E}" type="slidenum">
              <a:rPr lang="en-US"/>
              <a:pPr/>
              <a:t>21</a:t>
            </a:fld>
            <a:endParaRPr 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 294-295 and Exhibit 9-17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Animation is an advertising technique that has become popular in recent years, especially for commercials targeted to children. Examples would be the Jolly Green Giant and the Keebler elves. Some advertisers have also begun to mix animation with real people, as in the ad where Michael Jordan and Bugs Bunny trounced a foursome on the basketball court.</a:t>
            </a:r>
          </a:p>
          <a:p>
            <a:r>
              <a:rPr lang="en-US">
                <a:cs typeface="Times New Roman" pitchFamily="18" charset="0"/>
              </a:rPr>
              <a:t>Charles Schwab &amp; Co. has been using a technique known as rotoscoping in its commercials. It involves shooting live-action digital videos of actors and then using special software to make them look animated. The technique was effective in drawing attention to the ads and creating an image of the company as being candid and real.</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when discussing the use of animation in advertising, including the latest technique, rotoscoping.</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560B77-07B3-4B71-BEB9-7E45FCA36A16}" type="slidenum">
              <a:rPr lang="en-US"/>
              <a:pPr/>
              <a:t>22</a:t>
            </a:fld>
            <a:endParaRPr lang="en-US"/>
          </a:p>
        </p:txBody>
      </p:sp>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 295-296 of the text, and Exhibit 9-18.</a:t>
            </a:r>
          </a:p>
          <a:p>
            <a:r>
              <a:rPr lang="en-US" b="1">
                <a:cs typeface="Times New Roman" pitchFamily="18" charset="0"/>
              </a:rPr>
              <a:t>Summary Overview</a:t>
            </a:r>
            <a:br>
              <a:rPr lang="en-US" b="1">
                <a:cs typeface="Times New Roman" pitchFamily="18" charset="0"/>
              </a:rPr>
            </a:br>
            <a:r>
              <a:rPr lang="en-US">
                <a:cs typeface="Times New Roman" pitchFamily="18" charset="0"/>
              </a:rPr>
              <a:t>Another type of advertising execution involves developing a central character or personality symbol that can deliver the advertising message and with which the product or service can be identified. Examples include Mr. Whipple, “Please don’t squeeze the Charmin,” or the Maytag repairman, who sits anxiously by the phone, but is never needed.</a:t>
            </a:r>
          </a:p>
          <a:p>
            <a:r>
              <a:rPr lang="en-US">
                <a:cs typeface="Times New Roman" pitchFamily="18" charset="0"/>
              </a:rPr>
              <a:t>Personality figures can also be animated characters and animals, such as Morris the cat, Tony the tiger, and Charlie the tuna. Recently popular personality symbols include the Energizer bunny, the Geico gecko, and the Aflac duck (shown on this slide). </a:t>
            </a:r>
          </a:p>
          <a:p>
            <a:r>
              <a:rPr lang="en-US" b="1">
                <a:cs typeface="Times New Roman" pitchFamily="18" charset="0"/>
              </a:rPr>
              <a:t>Use of this slide</a:t>
            </a:r>
            <a:br>
              <a:rPr lang="en-US" b="1">
                <a:cs typeface="Times New Roman" pitchFamily="18" charset="0"/>
              </a:rPr>
            </a:br>
            <a:endParaRPr lang="en-US">
              <a:cs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8AE489-7F40-47B0-8553-1CF7BB873891}" type="slidenum">
              <a:rPr lang="en-US"/>
              <a:pPr/>
              <a:t>23</a:t>
            </a:fld>
            <a:endParaRPr lang="en-US"/>
          </a:p>
        </p:txBody>
      </p:sp>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296-298 and Exhibit 9-19 of the text.</a:t>
            </a:r>
            <a:endParaRPr lang="en-US" b="1"/>
          </a:p>
          <a:p>
            <a:r>
              <a:rPr lang="en-US" b="1"/>
              <a:t>Summary Overview</a:t>
            </a:r>
            <a:br>
              <a:rPr lang="en-US" b="1"/>
            </a:br>
            <a:r>
              <a:rPr lang="en-US"/>
              <a:t>This slide shows a print ad for Jeep, which associates the Jeep Wrangler with images of the outdoors and adventure. Advertising for trucks and SUVs often shows the vehicles navigating tough terrain or in challenging situations such as towing a heavy load. Notice how this clever Jeep ad uses only the image of the vehicle on the bottom of a snowboard to associate the vehicle with the outdoors and adventuresome activities.</a:t>
            </a:r>
          </a:p>
          <a:p>
            <a:r>
              <a:rPr lang="en-US" b="1"/>
              <a:t>Use of this slide</a:t>
            </a:r>
            <a:br>
              <a:rPr lang="en-US" b="1"/>
            </a:br>
            <a:r>
              <a:rPr lang="en-US"/>
              <a:t>This ad can be used as an example of how imagery advertising is used in print ads. These advertisements use imagery executions whereby the ad consists primarily of visual elements such as pictures, illustrations, and/or symbols rather than information. An imagery execution is used when the goal is to encourage consumers to associate the brand with the symbols, characters, and/or situation shown in the ad.</a:t>
            </a:r>
          </a:p>
          <a:p>
            <a:endParaRPr lang="en-US">
              <a:cs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2243CD-66F3-47D9-9AB1-0745CCC97BDB}" type="slidenum">
              <a:rPr lang="en-US"/>
              <a:pPr/>
              <a:t>24</a:t>
            </a:fld>
            <a:endParaRPr lang="en-US"/>
          </a:p>
        </p:txBody>
      </p:sp>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299-302 of the text.</a:t>
            </a:r>
            <a:endParaRPr lang="en-US" b="1"/>
          </a:p>
          <a:p>
            <a:r>
              <a:rPr lang="en-US" b="1"/>
              <a:t>Summary Overview</a:t>
            </a:r>
            <a:br>
              <a:rPr lang="en-US" b="1"/>
            </a:br>
            <a:r>
              <a:rPr lang="en-US"/>
              <a:t>This slide shows  the basic components of a print advertisement.  They are:</a:t>
            </a:r>
          </a:p>
          <a:p>
            <a:pPr lvl="1"/>
            <a:r>
              <a:rPr lang="en-US" u="sng"/>
              <a:t>Headline</a:t>
            </a:r>
            <a:r>
              <a:rPr lang="en-US"/>
              <a:t> – words in the leading position of the ad, usually are read first</a:t>
            </a:r>
          </a:p>
          <a:p>
            <a:pPr lvl="1"/>
            <a:r>
              <a:rPr lang="en-US" u="sng"/>
              <a:t>Subheads</a:t>
            </a:r>
            <a:r>
              <a:rPr lang="en-US"/>
              <a:t> – secondary to the main headline, larger than the body copy</a:t>
            </a:r>
          </a:p>
          <a:p>
            <a:pPr lvl="1"/>
            <a:r>
              <a:rPr lang="en-US" u="sng"/>
              <a:t>Body copy</a:t>
            </a:r>
            <a:r>
              <a:rPr lang="en-US"/>
              <a:t> – main text portion of the ad, getting the target audience to read is difficult</a:t>
            </a:r>
          </a:p>
          <a:p>
            <a:pPr lvl="1"/>
            <a:r>
              <a:rPr lang="en-US" u="sng"/>
              <a:t>Visual elements</a:t>
            </a:r>
            <a:r>
              <a:rPr lang="en-US"/>
              <a:t> – illustrations, drawings, and photos, used to attract attention and communicate ideas or images</a:t>
            </a:r>
          </a:p>
          <a:p>
            <a:pPr lvl="1"/>
            <a:r>
              <a:rPr lang="en-US" u="sng"/>
              <a:t>Layout</a:t>
            </a:r>
            <a:r>
              <a:rPr lang="en-US"/>
              <a:t> – physical arrangement of the various components of the ad</a:t>
            </a:r>
          </a:p>
          <a:p>
            <a:pPr lvl="1">
              <a:buFontTx/>
              <a:buNone/>
            </a:pPr>
            <a:r>
              <a:rPr lang="en-US"/>
              <a:t>Once the creative approach, type of appeal, and execution style has been determined, attention turns to the design, implementation, and production of the actual advertisement.  These components of a print ad must be arranged in creating the ad.</a:t>
            </a:r>
          </a:p>
          <a:p>
            <a:r>
              <a:rPr lang="en-US" b="1"/>
              <a:t>Use of this slide</a:t>
            </a:r>
            <a:br>
              <a:rPr lang="en-US" b="1"/>
            </a:br>
            <a:r>
              <a:rPr lang="en-US"/>
              <a:t>This slide can be used to discuss the components of a print ad.   </a:t>
            </a:r>
          </a:p>
          <a:p>
            <a:endParaRPr lang="en-US">
              <a:cs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618672-3DE8-49AB-9036-CE5590EF0217}" type="slidenum">
              <a:rPr lang="en-US"/>
              <a:pPr/>
              <a:t>25</a:t>
            </a:fld>
            <a:endParaRPr lang="en-US"/>
          </a:p>
        </p:txBody>
      </p:sp>
      <p:sp>
        <p:nvSpPr>
          <p:cNvPr id="175106" name="Rectangle 2"/>
          <p:cNvSpPr>
            <a:spLocks noGrp="1" noRot="1" noChangeAspect="1" noChangeArrowheads="1" noTextEdit="1"/>
          </p:cNvSpPr>
          <p:nvPr>
            <p:ph type="sldImg"/>
          </p:nvPr>
        </p:nvSpPr>
        <p:spPr>
          <a:ln/>
        </p:spPr>
      </p:sp>
      <p:sp>
        <p:nvSpPr>
          <p:cNvPr id="175107"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300-301 of the text, and Exhibit 9-22.</a:t>
            </a:r>
            <a:endParaRPr lang="en-US" b="1"/>
          </a:p>
          <a:p>
            <a:r>
              <a:rPr lang="en-US" b="1"/>
              <a:t>Summary Overview</a:t>
            </a:r>
            <a:br>
              <a:rPr lang="en-US" b="1"/>
            </a:br>
            <a:r>
              <a:rPr lang="en-US"/>
              <a:t>An effective headline helps select good prospects for the product by addressing their specific needs, wants, or interests. For example, the headline of this Dell Computer ad catches the attention of business travelers, who are interested in a notebook computer with excellent performance and long battery life.  </a:t>
            </a:r>
          </a:p>
          <a:p>
            <a:r>
              <a:rPr lang="en-US"/>
              <a:t>Direct headlines are straightforward and informative, and often mention a specific benefit, make a promise, or announce why the reader should be interested in the product or service. Indirect headlines rely on their ability to generate curiosity or intrigue, so as to motivate readers to become involved with the ad and read the body copy to find the point of the message.</a:t>
            </a:r>
          </a:p>
          <a:p>
            <a:r>
              <a:rPr lang="en-US" b="1"/>
              <a:t>Use of this slide</a:t>
            </a:r>
            <a:br>
              <a:rPr lang="en-US" b="1"/>
            </a:br>
            <a:r>
              <a:rPr lang="en-US"/>
              <a:t>This slide can be used to illustrate the most important function of a headline, which is to attract a reader’s attention and interest them in the rest of the message.  </a:t>
            </a:r>
          </a:p>
          <a:p>
            <a:endParaRPr lang="en-US">
              <a:cs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0761CA-F248-45A1-9550-A296C57E76D3}" type="slidenum">
              <a:rPr lang="en-US"/>
              <a:pPr/>
              <a:t>26</a:t>
            </a:fld>
            <a:endParaRPr lang="en-US"/>
          </a:p>
        </p:txBody>
      </p:sp>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pps. 300-302 of the text, and Exhibit 9-23.</a:t>
            </a:r>
          </a:p>
          <a:p>
            <a:r>
              <a:rPr lang="en-US" b="1">
                <a:cs typeface="Times New Roman" pitchFamily="18" charset="0"/>
              </a:rPr>
              <a:t>Summary Overview</a:t>
            </a:r>
            <a:br>
              <a:rPr lang="en-US" b="1">
                <a:cs typeface="Times New Roman" pitchFamily="18" charset="0"/>
              </a:rPr>
            </a:br>
            <a:r>
              <a:rPr lang="en-US">
                <a:cs typeface="Times New Roman" pitchFamily="18" charset="0"/>
              </a:rPr>
              <a:t>This slide displays an ad for the Volkswagen Jetta, which uses an indirect headline to encourage consumers to read the body copy. The visual element is the picture of the car itself, cleverly shot from the back to highlight the trunk, with ties in with the “Junk in the trunk” headline. The goal is to get the customer to read the body copy, in order to find out what is in the trunk.</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point out ad composition and the use and tie-in of an indirect headline.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5C503B-6715-4703-9063-F3FA22B97D61}" type="slidenum">
              <a:rPr lang="en-US"/>
              <a:pPr/>
              <a:t>27</a:t>
            </a:fld>
            <a:endParaRPr lang="en-US"/>
          </a:p>
        </p:txBody>
      </p:sp>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pps. 300-302 of the text, and Exhibit 9-25.</a:t>
            </a:r>
          </a:p>
          <a:p>
            <a:r>
              <a:rPr lang="en-US" b="1">
                <a:cs typeface="Times New Roman" pitchFamily="18" charset="0"/>
              </a:rPr>
              <a:t>Summary Overview</a:t>
            </a:r>
            <a:br>
              <a:rPr lang="en-US" b="1">
                <a:cs typeface="Times New Roman" pitchFamily="18" charset="0"/>
              </a:rPr>
            </a:br>
            <a:r>
              <a:rPr lang="en-US">
                <a:cs typeface="Times New Roman" pitchFamily="18" charset="0"/>
              </a:rPr>
              <a:t>This ad uses a clever visual image to deliver a message about the dangers of secondhand smoke. It is a strong and meaningful image, which is reinforced by two simple lines of copy.</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point out the impact that the right image can have in an ad. Would it have nearly the same impact without the copy?</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A53B8F-BFE0-4753-84BD-290724CD8374}" type="slidenum">
              <a:rPr lang="en-US"/>
              <a:pPr/>
              <a:t>28</a:t>
            </a:fld>
            <a:endParaRPr lang="en-US"/>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material on page 303 of the text.</a:t>
            </a:r>
          </a:p>
          <a:p>
            <a:r>
              <a:rPr lang="en-US" b="1">
                <a:cs typeface="Times New Roman" pitchFamily="18" charset="0"/>
              </a:rPr>
              <a:t>Summary Overview</a:t>
            </a:r>
            <a:br>
              <a:rPr lang="en-US" b="1">
                <a:cs typeface="Times New Roman" pitchFamily="18" charset="0"/>
              </a:rPr>
            </a:br>
            <a:r>
              <a:rPr lang="en-US">
                <a:cs typeface="Times New Roman" pitchFamily="18" charset="0"/>
              </a:rPr>
              <a:t>TV is a unique and powerful advertising medium because it contains the elements of sight, motion, and sound, which can be combined in a variety of ways. Unlike print, the viewer does not control the rate at which the message is presented, so there is no opportunity to review points of interest or reread things that were not clear.</a:t>
            </a:r>
          </a:p>
          <a:p>
            <a:r>
              <a:rPr lang="en-US">
                <a:cs typeface="Times New Roman" pitchFamily="18" charset="0"/>
              </a:rPr>
              <a:t>As with any form of advertising, the first goals in creating TV commercials is to get viewers’ attention, and then hold it. It is important that the video and audio work together to create the right impact and communicate the advertiser’s message.</a:t>
            </a:r>
          </a:p>
          <a:p>
            <a:r>
              <a:rPr lang="en-US">
                <a:cs typeface="Times New Roman" pitchFamily="18" charset="0"/>
              </a:rPr>
              <a:t>The video elements are what is seen on the screen, including the product, the presenter, action sequences, demonstrations, and the like.</a:t>
            </a:r>
          </a:p>
          <a:p>
            <a:r>
              <a:rPr lang="en-US">
                <a:cs typeface="Times New Roman" pitchFamily="18" charset="0"/>
              </a:rPr>
              <a:t>The audio portion includes voices, music, and sound effects.</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point out the interactive elements that must be considered when creating a television commericial.</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47DA4A-387B-4DCC-B97A-F8F160C309B8}" type="slidenum">
              <a:rPr lang="en-US"/>
              <a:pPr/>
              <a:t>29</a:t>
            </a:fld>
            <a:endParaRPr lang="en-US"/>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p:txBody>
          <a:bodyPr/>
          <a:lstStyle/>
          <a:p>
            <a:r>
              <a:rPr lang="en-US" b="1"/>
              <a:t>Relation to text</a:t>
            </a:r>
            <a:r>
              <a:rPr lang="en-US"/>
              <a:t/>
            </a:r>
            <a:br>
              <a:rPr lang="en-US"/>
            </a:br>
            <a:r>
              <a:rPr lang="en-US"/>
              <a:t>This slide relates to the material on pp. 304-306 of the text. </a:t>
            </a:r>
            <a:endParaRPr lang="en-US" b="1"/>
          </a:p>
          <a:p>
            <a:r>
              <a:rPr lang="en-US" b="1"/>
              <a:t>Summary Overview</a:t>
            </a:r>
            <a:r>
              <a:rPr lang="en-US"/>
              <a:t/>
            </a:r>
            <a:br>
              <a:rPr lang="en-US"/>
            </a:br>
            <a:r>
              <a:rPr lang="en-US"/>
              <a:t>This slide shows a commercial for Nortel, which was developed around the classic Beatles song “Come Together.” The song actually became a metaphor that was used to underscore the company’s commitment to unifying communication networks and bringing telephony, voice, data, video and wireless together over the Internet. </a:t>
            </a:r>
            <a:endParaRPr lang="en-US" b="1"/>
          </a:p>
          <a:p>
            <a:r>
              <a:rPr lang="en-US" b="1"/>
              <a:t>Use of this slide</a:t>
            </a:r>
            <a:r>
              <a:rPr lang="en-US"/>
              <a:t/>
            </a:r>
            <a:br>
              <a:rPr lang="en-US"/>
            </a:br>
            <a:r>
              <a:rPr lang="en-US"/>
              <a:t>This slide can be used as example of how advertisers often use popular music in their commercials.  Nortel licensed the composition rights to use “Come Together” and had it performed by another artist.  Use of the actual song would have been much more expensive.</a:t>
            </a:r>
          </a:p>
          <a:p>
            <a:endParaRPr lang="en-US">
              <a:cs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6D4EE7-B2EB-49D0-832C-07A262ACCA4B}" type="slidenum">
              <a:rPr lang="en-US"/>
              <a:pPr/>
              <a:t>3</a:t>
            </a:fld>
            <a:endParaRPr lang="en-US"/>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283-285 of the text.</a:t>
            </a:r>
            <a:endParaRPr lang="en-US" b="1"/>
          </a:p>
          <a:p>
            <a:r>
              <a:rPr lang="en-US" b="1"/>
              <a:t>Summary Overview</a:t>
            </a:r>
            <a:br>
              <a:rPr lang="en-US" b="1"/>
            </a:br>
            <a:r>
              <a:rPr lang="en-US"/>
              <a:t>Rational appeals focus on the consumer’s practical, functional, or utilitarian need for using the product or service. These messages emphasize the features of the product or services and/or benefits or reasons for owning or using a particular brand. There are several types of rational appeals, as shown in this slide.</a:t>
            </a:r>
          </a:p>
          <a:p>
            <a:r>
              <a:rPr lang="en-US"/>
              <a:t>The content of the rational appeal message emphasizes facts, learning, and the logic of persuasion.  They tend to be informative in nature and attempt to convince the consumer to use the brand because it is the best available or does a better job of meeting their needs. </a:t>
            </a:r>
          </a:p>
          <a:p>
            <a:r>
              <a:rPr lang="en-US" b="1"/>
              <a:t>Use of this slide</a:t>
            </a:r>
            <a:br>
              <a:rPr lang="en-US" b="1"/>
            </a:br>
            <a:r>
              <a:rPr lang="en-US"/>
              <a:t>This slide can be used to discuss the various types of rational appeals.  </a:t>
            </a:r>
          </a:p>
          <a:p>
            <a:endParaRPr lang="en-US">
              <a:cs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D8DE1C-0621-4441-93C9-5F6AB6AA5410}" type="slidenum">
              <a:rPr lang="en-US"/>
              <a:pPr/>
              <a:t>30</a:t>
            </a:fld>
            <a:endParaRPr lang="en-US"/>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304-306 and Figure 9-3 of the text.</a:t>
            </a:r>
            <a:endParaRPr lang="en-US" b="1"/>
          </a:p>
          <a:p>
            <a:r>
              <a:rPr lang="en-US" b="1"/>
              <a:t>Summary Overview</a:t>
            </a:r>
            <a:br>
              <a:rPr lang="en-US" b="1"/>
            </a:br>
            <a:r>
              <a:rPr lang="en-US"/>
              <a:t>An important musical element in both radio and television commercials is </a:t>
            </a:r>
            <a:r>
              <a:rPr lang="en-US" u="sng"/>
              <a:t>jingles</a:t>
            </a:r>
            <a:r>
              <a:rPr lang="en-US"/>
              <a:t>, which are catchy songs about a product or service that usually carry the advertising theme and a simple message. This slide shows the jingles selected by </a:t>
            </a:r>
            <a:r>
              <a:rPr lang="en-US" i="1"/>
              <a:t>Advertising Age</a:t>
            </a:r>
            <a:r>
              <a:rPr lang="en-US"/>
              <a:t>, the leading trade publication of the advertising industry, as the best of the past century.</a:t>
            </a:r>
            <a:endParaRPr lang="en-US" b="1"/>
          </a:p>
          <a:p>
            <a:r>
              <a:rPr lang="en-US" b="1"/>
              <a:t>Use of this slide</a:t>
            </a:r>
            <a:br>
              <a:rPr lang="en-US" b="1"/>
            </a:br>
            <a:r>
              <a:rPr lang="en-US"/>
              <a:t>This slide can be used to discuss the use of jingles in radio and television as a persuasion technique. The jingle is an effective technique to persuasion as it can be very memorable and serves as a good reminder of the products attributes and benefits. Jingles are often created by companies that specialize in writing commercial music for advertising.</a:t>
            </a:r>
          </a:p>
          <a:p>
            <a:endParaRPr lang="en-US">
              <a:cs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E1C042-A52A-4F7B-A11C-3F7509B92FB3}" type="slidenum">
              <a:rPr lang="en-US"/>
              <a:pPr/>
              <a:t>31</a:t>
            </a:fld>
            <a:endParaRPr lang="en-US"/>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306-307 and Figure 9-4 of the text.</a:t>
            </a:r>
            <a:endParaRPr lang="en-US" b="1"/>
          </a:p>
          <a:p>
            <a:r>
              <a:rPr lang="en-US" b="1"/>
              <a:t>Summary Overview</a:t>
            </a:r>
            <a:br>
              <a:rPr lang="en-US" b="1"/>
            </a:br>
            <a:r>
              <a:rPr lang="en-US"/>
              <a:t>Once the storyboard or animatic of a commercial is approved by the client, the next step is production. This slide outlines the three stages of the production process:</a:t>
            </a:r>
          </a:p>
          <a:p>
            <a:pPr lvl="1"/>
            <a:r>
              <a:rPr lang="en-US" u="sng"/>
              <a:t>Preproduction</a:t>
            </a:r>
            <a:r>
              <a:rPr lang="en-US"/>
              <a:t> – all work that must be done before the actual shooting of the commercial</a:t>
            </a:r>
          </a:p>
          <a:p>
            <a:pPr lvl="1"/>
            <a:r>
              <a:rPr lang="en-US" u="sng"/>
              <a:t>Production</a:t>
            </a:r>
            <a:r>
              <a:rPr lang="en-US"/>
              <a:t> – filming or videotaping of the commercial</a:t>
            </a:r>
          </a:p>
          <a:p>
            <a:pPr lvl="1"/>
            <a:r>
              <a:rPr lang="en-US" u="sng"/>
              <a:t>Postproduction</a:t>
            </a:r>
            <a:r>
              <a:rPr lang="en-US"/>
              <a:t> – activities that occur after the commercial is recorded such as editing, audio/video mixing and duplicating</a:t>
            </a:r>
          </a:p>
          <a:p>
            <a:r>
              <a:rPr lang="en-US" b="1"/>
              <a:t>Use of this slide</a:t>
            </a:r>
            <a:br>
              <a:rPr lang="en-US" b="1"/>
            </a:br>
            <a:r>
              <a:rPr lang="en-US"/>
              <a:t>This slide can be used to introduce the production process of creating television commercials. Details of the activities at each stage are shown on subsequent slides.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FECD2A-5399-4CFB-99B1-EDC6208034D4}" type="slidenum">
              <a:rPr lang="en-US"/>
              <a:pPr/>
              <a:t>32</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306-307 and Figure 9-4 of the text.</a:t>
            </a:r>
            <a:endParaRPr lang="en-US" b="1"/>
          </a:p>
          <a:p>
            <a:r>
              <a:rPr lang="en-US" b="1"/>
              <a:t>Summary Overview</a:t>
            </a:r>
            <a:br>
              <a:rPr lang="en-US" b="1"/>
            </a:br>
            <a:r>
              <a:rPr lang="en-US"/>
              <a:t>This slide summarizes the various tasks to be completed in the preproduction phase of the overall production process. These tasks include:</a:t>
            </a:r>
          </a:p>
          <a:p>
            <a:pPr lvl="1"/>
            <a:r>
              <a:rPr lang="en-US"/>
              <a:t>Selecting a director</a:t>
            </a:r>
          </a:p>
          <a:p>
            <a:pPr lvl="1"/>
            <a:r>
              <a:rPr lang="en-US"/>
              <a:t>Choosing a production company</a:t>
            </a:r>
          </a:p>
          <a:p>
            <a:pPr lvl="1"/>
            <a:r>
              <a:rPr lang="en-US"/>
              <a:t>Bidding process</a:t>
            </a:r>
          </a:p>
          <a:p>
            <a:pPr lvl="1"/>
            <a:r>
              <a:rPr lang="en-US"/>
              <a:t>Cost estimation and timing</a:t>
            </a:r>
          </a:p>
          <a:p>
            <a:pPr lvl="1"/>
            <a:r>
              <a:rPr lang="en-US"/>
              <a:t>Developing a production timetable</a:t>
            </a:r>
          </a:p>
          <a:p>
            <a:pPr lvl="1"/>
            <a:r>
              <a:rPr lang="en-US"/>
              <a:t>Casting</a:t>
            </a:r>
          </a:p>
          <a:p>
            <a:pPr lvl="1"/>
            <a:r>
              <a:rPr lang="en-US"/>
              <a:t>Set construction and/or selection</a:t>
            </a:r>
          </a:p>
          <a:p>
            <a:r>
              <a:rPr lang="en-US" b="1"/>
              <a:t>Use of slide</a:t>
            </a:r>
            <a:br>
              <a:rPr lang="en-US" b="1"/>
            </a:br>
            <a:r>
              <a:rPr lang="en-US"/>
              <a:t>This slide can be used to discuss the many tasks to be completed during the preproduction stage of the overall production process. It is important that these tasks be completed and approved by the client before production begins.</a:t>
            </a:r>
          </a:p>
          <a:p>
            <a:endParaRPr lang="en-US">
              <a:cs typeface="Times New Roman"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9CEBD0-C402-4939-BB4F-044C273620B2}" type="slidenum">
              <a:rPr lang="en-US"/>
              <a:pPr/>
              <a:t>33</a:t>
            </a:fld>
            <a:endParaRPr lang="en-US"/>
          </a:p>
        </p:txBody>
      </p:sp>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t>This slide relates to material on pp. 306-307 and Figure 9-4 of the text.</a:t>
            </a:r>
          </a:p>
          <a:p>
            <a:r>
              <a:rPr lang="en-US" b="1"/>
              <a:t>Summary Overview</a:t>
            </a:r>
            <a:br>
              <a:rPr lang="en-US" b="1"/>
            </a:br>
            <a:r>
              <a:rPr lang="en-US"/>
              <a:t>This slide summarizes the tasks to be completed in the production phase of the overall production process.  These tasks are:</a:t>
            </a:r>
          </a:p>
          <a:p>
            <a:pPr lvl="1"/>
            <a:r>
              <a:rPr lang="en-US"/>
              <a:t>Decision regarding where to shoot – location or set</a:t>
            </a:r>
          </a:p>
          <a:p>
            <a:pPr lvl="1"/>
            <a:r>
              <a:rPr lang="en-US"/>
              <a:t>Timing of shoots – night, weekends</a:t>
            </a:r>
          </a:p>
          <a:p>
            <a:pPr lvl="1"/>
            <a:r>
              <a:rPr lang="en-US"/>
              <a:t>Talent arrangements</a:t>
            </a:r>
          </a:p>
          <a:p>
            <a:r>
              <a:rPr lang="en-US" b="1"/>
              <a:t>Use of this slide</a:t>
            </a:r>
            <a:br>
              <a:rPr lang="en-US" b="1"/>
            </a:br>
            <a:r>
              <a:rPr lang="en-US"/>
              <a:t>This slide can be used to discuss tasks to be completed during the production stage of the commercial development process. </a:t>
            </a:r>
          </a:p>
          <a:p>
            <a:endParaRPr lang="en-US" b="1">
              <a:cs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20B72C-CAF4-495B-90C3-BDB790E502C6}" type="slidenum">
              <a:rPr lang="en-US"/>
              <a:pPr/>
              <a:t>34</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290 and Figure 9-4 of the text.</a:t>
            </a:r>
            <a:endParaRPr lang="en-US" b="1"/>
          </a:p>
          <a:p>
            <a:r>
              <a:rPr lang="en-US" b="1"/>
              <a:t>Summary Overview</a:t>
            </a:r>
            <a:br>
              <a:rPr lang="en-US" b="1"/>
            </a:br>
            <a:r>
              <a:rPr lang="en-US"/>
              <a:t>This slide summarizes the tasks to be completed in the postproduction phase of the overall production process.  </a:t>
            </a:r>
            <a:r>
              <a:rPr lang="en-US" b="1"/>
              <a:t>Use of the slide</a:t>
            </a:r>
            <a:br>
              <a:rPr lang="en-US" b="1"/>
            </a:br>
            <a:r>
              <a:rPr lang="en-US"/>
              <a:t>This slide can be used to discuss tasks to be completed during the postproduction stage of the overall production process. These are the final activities to be completed prior to the release of the commercial.</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951701-3E12-468B-BED4-DC0716D1AFAB}" type="slidenum">
              <a:rPr lang="en-US"/>
              <a:pPr/>
              <a:t>35</a:t>
            </a:fld>
            <a:endParaRPr lang="en-US"/>
          </a:p>
        </p:txBody>
      </p:sp>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p:txBody>
          <a:bodyPr/>
          <a:lstStyle/>
          <a:p>
            <a:r>
              <a:rPr lang="en-US" b="1">
                <a:cs typeface="Times New Roman" pitchFamily="18" charset="0"/>
              </a:rPr>
              <a:t>Answer: E</a:t>
            </a:r>
            <a:endParaRPr lang="en-US"/>
          </a:p>
          <a:p>
            <a:r>
              <a:rPr lang="en-US" b="1">
                <a:cs typeface="Times New Roman" pitchFamily="18" charset="0"/>
              </a:rPr>
              <a:t/>
            </a:r>
            <a:br>
              <a:rPr lang="en-US" b="1">
                <a:cs typeface="Times New Roman" pitchFamily="18" charset="0"/>
              </a:rPr>
            </a:br>
            <a:endParaRPr lang="en-US" b="1">
              <a:cs typeface="Times New Roman"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0AA63D-F476-438A-A120-14BFF015340D}" type="slidenum">
              <a:rPr lang="en-US"/>
              <a:pPr/>
              <a:t>36</a:t>
            </a:fld>
            <a:endParaRPr lang="en-US"/>
          </a:p>
        </p:txBody>
      </p:sp>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p:txBody>
          <a:bodyPr/>
          <a:lstStyle/>
          <a:p>
            <a:r>
              <a:rPr lang="en-US" b="1"/>
              <a:t>Relation to text</a:t>
            </a:r>
            <a:br>
              <a:rPr lang="en-US" b="1"/>
            </a:br>
            <a:r>
              <a:rPr lang="en-US"/>
              <a:t>This slide relates to material on pp. 308-312 of the text.</a:t>
            </a:r>
            <a:endParaRPr lang="en-US" b="1"/>
          </a:p>
          <a:p>
            <a:r>
              <a:rPr lang="en-US" b="1"/>
              <a:t>Summary Overview</a:t>
            </a:r>
            <a:br>
              <a:rPr lang="en-US" b="1"/>
            </a:br>
            <a:r>
              <a:rPr lang="en-US"/>
              <a:t>Advertisers use numerous criteria to evaluate the creative approach suggested by the ad agency. The basic criteria for evaluating creative approaches are listed on this slide. Some questions that are asked by the client to evaluate the creative approach are: </a:t>
            </a:r>
          </a:p>
          <a:p>
            <a:pPr lvl="1"/>
            <a:r>
              <a:rPr lang="en-US"/>
              <a:t>Is the creative approach consistent with the brands marketing and advertising objectives?  </a:t>
            </a:r>
            <a:r>
              <a:rPr lang="en-US" i="1"/>
              <a:t>Must also be consistent with the brand image and positioning</a:t>
            </a:r>
            <a:endParaRPr lang="en-US"/>
          </a:p>
          <a:p>
            <a:pPr lvl="1"/>
            <a:r>
              <a:rPr lang="en-US"/>
              <a:t>Is the creative approach consistent with the creative strategy and objectives?  Does it communicate what it is supposed to? </a:t>
            </a:r>
            <a:r>
              <a:rPr lang="en-US" i="1"/>
              <a:t>Creative specialists can loose sight of what the advertising message is supposed to be.</a:t>
            </a:r>
            <a:endParaRPr lang="en-US"/>
          </a:p>
          <a:p>
            <a:pPr lvl="1"/>
            <a:r>
              <a:rPr lang="en-US"/>
              <a:t>Is the creative approach appropriate for the target audience? </a:t>
            </a:r>
            <a:r>
              <a:rPr lang="en-US" i="1"/>
              <a:t>The ad needs to appeal to, be understood by, and communicate effectively with the target audience.</a:t>
            </a:r>
            <a:endParaRPr lang="en-US"/>
          </a:p>
          <a:p>
            <a:pPr lvl="1"/>
            <a:r>
              <a:rPr lang="en-US"/>
              <a:t>Does the creative approach communicate a clear and convincing message to the customer? </a:t>
            </a:r>
            <a:r>
              <a:rPr lang="en-US" i="1"/>
              <a:t>While creativity is important, it is also important that the ad communicates information, attributes, or features</a:t>
            </a:r>
            <a:r>
              <a:rPr lang="en-US"/>
              <a:t>.</a:t>
            </a:r>
          </a:p>
          <a:p>
            <a:pPr lvl="1"/>
            <a:r>
              <a:rPr lang="en-US"/>
              <a:t>Does the creative execution keep from overwhelming the message? </a:t>
            </a:r>
            <a:r>
              <a:rPr lang="en-US" i="1"/>
              <a:t>So much emphasis is placed on creative execution the sales message may be overshadowed</a:t>
            </a:r>
            <a:endParaRPr lang="en-US"/>
          </a:p>
          <a:p>
            <a:pPr lvl="1"/>
            <a:r>
              <a:rPr lang="en-US"/>
              <a:t>Is the creative approach appropriate for the media environment in which it is likely to be seen? </a:t>
            </a:r>
            <a:r>
              <a:rPr lang="en-US" i="1"/>
              <a:t>The ad should fit into the climate, editorial, or type of reader/viewer of the medium.</a:t>
            </a:r>
            <a:endParaRPr lang="en-US"/>
          </a:p>
          <a:p>
            <a:pPr lvl="1"/>
            <a:r>
              <a:rPr lang="en-US"/>
              <a:t>Is the ad truthful and tasteful? </a:t>
            </a:r>
            <a:r>
              <a:rPr lang="en-US" i="1"/>
              <a:t>The ultimate responsibility lies with the client</a:t>
            </a:r>
            <a:r>
              <a:rPr lang="en-US"/>
              <a:t>.</a:t>
            </a:r>
          </a:p>
          <a:p>
            <a:r>
              <a:rPr lang="en-US" b="1"/>
              <a:t>Use of slide</a:t>
            </a:r>
            <a:br>
              <a:rPr lang="en-US" b="1"/>
            </a:br>
            <a:r>
              <a:rPr lang="en-US"/>
              <a:t>This slide can be used to discuss some basic guidelines that can be used by personnel on both the agency and client side when reviewing, evaluating, and approving the advertising being proposed by the creative specialists. </a:t>
            </a:r>
            <a:endParaRPr lang="en-US">
              <a:cs typeface="Times New Roman"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FC946F-10BE-4819-B825-5A612AC9166D}" type="slidenum">
              <a:rPr lang="en-US"/>
              <a:pPr/>
              <a:t>37</a:t>
            </a:fld>
            <a:endParaRPr lang="en-US"/>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p:txBody>
          <a:bodyPr/>
          <a:lstStyle/>
          <a:p>
            <a:r>
              <a:rPr lang="en-US" b="1">
                <a:cs typeface="Times New Roman" pitchFamily="18" charset="0"/>
              </a:rPr>
              <a:t>Relation to text</a:t>
            </a:r>
            <a:br>
              <a:rPr lang="en-US" b="1">
                <a:cs typeface="Times New Roman" pitchFamily="18" charset="0"/>
              </a:rPr>
            </a:br>
            <a:r>
              <a:rPr lang="en-US">
                <a:cs typeface="Times New Roman" pitchFamily="18" charset="0"/>
              </a:rPr>
              <a:t>This slide relates to Diversity Perspective 9-11 on pp. 311-312.</a:t>
            </a:r>
          </a:p>
          <a:p>
            <a:r>
              <a:rPr lang="en-US" b="1">
                <a:cs typeface="Times New Roman" pitchFamily="18" charset="0"/>
              </a:rPr>
              <a:t>Summary Overview</a:t>
            </a:r>
            <a:br>
              <a:rPr lang="en-US" b="1">
                <a:cs typeface="Times New Roman" pitchFamily="18" charset="0"/>
              </a:rPr>
            </a:br>
            <a:r>
              <a:rPr lang="en-US">
                <a:cs typeface="Times New Roman" pitchFamily="18" charset="0"/>
              </a:rPr>
              <a:t>The Hispanic market is growing faster than any other racial or ethnic group in the United States, and companies are eager to tap into it. However, communicating with this fast-growing segment can be challenging, and requires more than creating an ad in Spanish with tried-and-true Hispanic themes. It means being able to capture consumers with one foot firmly planted in the Latino culture, and the other rooted in mainstream America.</a:t>
            </a:r>
          </a:p>
          <a:p>
            <a:r>
              <a:rPr lang="en-US" b="1">
                <a:cs typeface="Times New Roman" pitchFamily="18" charset="0"/>
              </a:rPr>
              <a:t>Use of this slide</a:t>
            </a:r>
            <a:br>
              <a:rPr lang="en-US" b="1">
                <a:cs typeface="Times New Roman" pitchFamily="18" charset="0"/>
              </a:rPr>
            </a:br>
            <a:r>
              <a:rPr lang="en-US">
                <a:cs typeface="Times New Roman" pitchFamily="18" charset="0"/>
              </a:rPr>
              <a:t>Use this slide to talk about the potential of the Hispanic market, but the difficulty of catching and holding the attention of the consumers there.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D8254C-16F1-4D02-84AA-102318B08C64}" type="slidenum">
              <a:rPr lang="en-US"/>
              <a:pPr/>
              <a:t>38</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p:txBody>
          <a:bodyPr/>
          <a:lstStyle/>
          <a:p>
            <a:r>
              <a:rPr lang="en-US" b="1"/>
              <a:t>Relation to text</a:t>
            </a:r>
            <a:r>
              <a:rPr lang="en-US"/>
              <a:t/>
            </a:r>
            <a:br>
              <a:rPr lang="en-US"/>
            </a:br>
            <a:r>
              <a:rPr lang="en-US"/>
              <a:t>This slide relates to the material in Diversity Perspective 9-1 on p. 311.</a:t>
            </a:r>
            <a:endParaRPr lang="en-US" b="1"/>
          </a:p>
          <a:p>
            <a:r>
              <a:rPr lang="en-US" b="1"/>
              <a:t>Summary Overview</a:t>
            </a:r>
            <a:r>
              <a:rPr lang="en-US"/>
              <a:t/>
            </a:r>
            <a:br>
              <a:rPr lang="en-US"/>
            </a:br>
            <a:r>
              <a:rPr lang="en-US"/>
              <a:t>This slide contains a commercial for Pennzoil motor oil that was developed specifically for the Hispanic market.  The commercial is called “Angels in the Alcove” and shows two angels who awaken to accompany a father and mother as they drive their children in their cars. As the vehicles leave home, the angels fly overhead to offer protection as a super comes on screen stating: “To protect the car is to protect the driver.”  This spot is a good example of how advertising to the Hispanic market often stresses the family and family values. </a:t>
            </a:r>
            <a:endParaRPr lang="en-US" b="1"/>
          </a:p>
          <a:p>
            <a:r>
              <a:rPr lang="en-US" b="1"/>
              <a:t>Use of this slide</a:t>
            </a:r>
            <a:r>
              <a:rPr lang="en-US"/>
              <a:t/>
            </a:r>
            <a:br>
              <a:rPr lang="en-US"/>
            </a:br>
            <a:r>
              <a:rPr lang="en-US"/>
              <a:t>The commercial shown in this slide is another good example of how marketers are developing commercials specifically for the fast-growing Hispanic market in the U.S. This spot can be used to generate discussion of the importance of developing advertising specifically for Hispanics, rather than trying to reach them with general market ads.</a:t>
            </a:r>
          </a:p>
          <a:p>
            <a:endParaRPr lang="en-US">
              <a:cs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42BD9E-2F0C-4DB3-82BE-3324AD9199FC}" type="slidenum">
              <a:rPr lang="en-US"/>
              <a:pPr/>
              <a:t>4</a:t>
            </a:fld>
            <a:endParaRPr lang="en-US"/>
          </a:p>
        </p:txBody>
      </p:sp>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pp. 283-286 of the text and Exhibit 9-1.</a:t>
            </a:r>
            <a:endParaRPr lang="en-US" b="1"/>
          </a:p>
          <a:p>
            <a:r>
              <a:rPr lang="en-US" b="1"/>
              <a:t>Summary Overview</a:t>
            </a:r>
            <a:br>
              <a:rPr lang="en-US" b="1"/>
            </a:br>
            <a:r>
              <a:rPr lang="en-US"/>
              <a:t>This slide shows an ad for the Atkins Advantage Bar. The ad suggests that the bar provides consumers with the power they need to do the activities they love. It informs them that the Advantage bar contains 90% less sugar and 70% more protein and fiber that its rival, PowerBar.   </a:t>
            </a:r>
            <a:endParaRPr lang="en-US" b="1"/>
          </a:p>
          <a:p>
            <a:r>
              <a:rPr lang="en-US" b="1"/>
              <a:t>Use of this slide</a:t>
            </a:r>
            <a:br>
              <a:rPr lang="en-US" b="1"/>
            </a:br>
            <a:r>
              <a:rPr lang="en-US"/>
              <a:t>This slide can be used to show an example of a rational appeal, which focuses on the consumer’s practical, functional, or utilitarian need for the product.</a:t>
            </a:r>
          </a:p>
          <a:p>
            <a:endParaRPr lang="en-US">
              <a:cs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09153C-9807-4A5D-A26C-88D337E40A98}" type="slidenum">
              <a:rPr lang="en-US"/>
              <a:pPr/>
              <a:t>5</a:t>
            </a:fld>
            <a:endParaRPr lang="en-US"/>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285 of the text and Figure 9-1.</a:t>
            </a:r>
            <a:endParaRPr lang="en-US" b="1"/>
          </a:p>
          <a:p>
            <a:r>
              <a:rPr lang="en-US" b="1"/>
              <a:t>Summary Overview</a:t>
            </a:r>
            <a:br>
              <a:rPr lang="en-US" b="1"/>
            </a:br>
            <a:r>
              <a:rPr lang="en-US"/>
              <a:t>Emotional appeals relate to the customers’ social and/or psychological need to purchase a product or service. Many feelings or needs can serve as the bases for these appeals, including psychological states or feelings directed to the self, as shown on this slide.</a:t>
            </a:r>
            <a:endParaRPr lang="en-US" b="1"/>
          </a:p>
          <a:p>
            <a:r>
              <a:rPr lang="en-US" b="1"/>
              <a:t>Use of this slide</a:t>
            </a:r>
            <a:br>
              <a:rPr lang="en-US" b="1"/>
            </a:br>
            <a:r>
              <a:rPr lang="en-US"/>
              <a:t>The slide can be used to discuss emotional appeals and the various personal feelings on which an advertisement can be based.</a:t>
            </a:r>
          </a:p>
          <a:p>
            <a:endParaRPr lang="en-US">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6D5C47-85B1-4ED2-892E-A2632A05CBC6}" type="slidenum">
              <a:rPr lang="en-US"/>
              <a:pPr/>
              <a:t>6</a:t>
            </a:fld>
            <a:endParaRPr lang="en-US"/>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r>
              <a:rPr lang="en-US" b="1"/>
              <a:t>Relation to text</a:t>
            </a:r>
            <a:r>
              <a:rPr lang="en-US"/>
              <a:t/>
            </a:r>
            <a:br>
              <a:rPr lang="en-US"/>
            </a:br>
            <a:r>
              <a:rPr lang="en-US"/>
              <a:t>This slide relates to material on p. 285 and Figure 9-1 of the text.</a:t>
            </a:r>
            <a:endParaRPr lang="en-US" b="1"/>
          </a:p>
          <a:p>
            <a:r>
              <a:rPr lang="en-US" b="1"/>
              <a:t>Summary Overview</a:t>
            </a:r>
            <a:br>
              <a:rPr lang="en-US" b="1"/>
            </a:br>
            <a:r>
              <a:rPr lang="en-US"/>
              <a:t>Emotional appeals relate to the customers’ social and/or psychological needs for purchasing a product or service. This slide shows the many social-based feelings that can be used in advertising appeals.</a:t>
            </a:r>
            <a:endParaRPr lang="en-US" b="1"/>
          </a:p>
          <a:p>
            <a:r>
              <a:rPr lang="en-US" b="1"/>
              <a:t>Use of this slide</a:t>
            </a:r>
            <a:br>
              <a:rPr lang="en-US" b="1"/>
            </a:br>
            <a:r>
              <a:rPr lang="en-US"/>
              <a:t>The slide can be used to discuss emotional appeals and the various socially based feelings that can be the basis of advertising appeals.</a:t>
            </a:r>
          </a:p>
          <a:p>
            <a:endParaRPr lang="en-US">
              <a:cs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A90C75-4857-4901-8A7A-7B220E9D3848}" type="slidenum">
              <a:rPr lang="en-US"/>
              <a:pPr/>
              <a:t>7</a:t>
            </a:fld>
            <a:endParaRPr lang="en-US"/>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p:txBody>
          <a:bodyPr/>
          <a:lstStyle/>
          <a:p>
            <a:pPr>
              <a:lnSpc>
                <a:spcPct val="90000"/>
              </a:lnSpc>
            </a:pPr>
            <a:r>
              <a:rPr lang="en-US" b="1"/>
              <a:t>Relation to text:</a:t>
            </a:r>
          </a:p>
          <a:p>
            <a:pPr>
              <a:lnSpc>
                <a:spcPct val="90000"/>
              </a:lnSpc>
            </a:pPr>
            <a:r>
              <a:rPr lang="en-US"/>
              <a:t>This slide relates to the material on p. 285 and Figure 9-1 of the text.</a:t>
            </a:r>
          </a:p>
          <a:p>
            <a:pPr>
              <a:lnSpc>
                <a:spcPct val="90000"/>
              </a:lnSpc>
            </a:pPr>
            <a:r>
              <a:rPr lang="en-US" b="1"/>
              <a:t>Summary Overview</a:t>
            </a:r>
          </a:p>
          <a:p>
            <a:pPr>
              <a:lnSpc>
                <a:spcPct val="90000"/>
              </a:lnSpc>
            </a:pPr>
            <a:r>
              <a:rPr lang="en-US"/>
              <a:t>This slide contains a  commercial for TaylorMade Golf called “Father,”  which is a very good example of an emotional appeal. It features seven members of  TaylorMade’s Tour Staff sharing memories about learning the game from, and playing the game with, their fathers.   </a:t>
            </a:r>
          </a:p>
          <a:p>
            <a:pPr>
              <a:lnSpc>
                <a:spcPct val="90000"/>
              </a:lnSpc>
            </a:pPr>
            <a:r>
              <a:rPr lang="en-US"/>
              <a:t>The commercial was part of TaylorMade’s “I Am a Golfer” advertising campaign, which was part of a fully integrated campaign launched in 2006. This particular ad was first run during the U.S. Open golf tournament, which is the one of the most popular sporting events of the year and concludes on Father’s Day.</a:t>
            </a:r>
          </a:p>
          <a:p>
            <a:pPr>
              <a:lnSpc>
                <a:spcPct val="90000"/>
              </a:lnSpc>
            </a:pPr>
            <a:r>
              <a:rPr lang="en-US" b="1"/>
              <a:t>Use of this slide</a:t>
            </a:r>
          </a:p>
          <a:p>
            <a:pPr>
              <a:lnSpc>
                <a:spcPct val="90000"/>
              </a:lnSpc>
            </a:pPr>
            <a:r>
              <a:rPr lang="en-US"/>
              <a:t>This slide can be used to discuss how marketers use emotional appeals to connect with consumers. TaylorMade is the market leader for several types of golf clubs and traditionally has focused on the technical and performance aspects of its equipment. This commercial was part of a branding initiative designed to connect with golfers on an emotional level.  As discussed in the text, many companies recognize that it is important to connect with consumers on an emotional, as well as rational level. </a:t>
            </a:r>
          </a:p>
          <a:p>
            <a:pPr>
              <a:lnSpc>
                <a:spcPct val="90000"/>
              </a:lnSpc>
            </a:pPr>
            <a:r>
              <a:rPr lang="en-US" b="1">
                <a:cs typeface="Times New Roman" pitchFamily="18" charset="0"/>
              </a:rPr>
              <a:t/>
            </a:r>
            <a:br>
              <a:rPr lang="en-US" b="1">
                <a:cs typeface="Times New Roman" pitchFamily="18" charset="0"/>
              </a:rPr>
            </a:br>
            <a:endParaRPr lang="en-US" b="1">
              <a:cs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583E04-CD2E-4F0F-B4F4-AA564AC2E333}" type="slidenum">
              <a:rPr lang="en-US"/>
              <a:pPr/>
              <a:t>8</a:t>
            </a:fld>
            <a:endParaRPr lang="en-US"/>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pPr marL="266700" indent="-266700">
              <a:lnSpc>
                <a:spcPct val="90000"/>
              </a:lnSpc>
            </a:pPr>
            <a:r>
              <a:rPr lang="en-US" b="1" dirty="0"/>
              <a:t>Relation to text</a:t>
            </a:r>
            <a:r>
              <a:rPr lang="en-US" dirty="0"/>
              <a:t/>
            </a:r>
            <a:br>
              <a:rPr lang="en-US" dirty="0"/>
            </a:br>
            <a:r>
              <a:rPr lang="en-US" dirty="0"/>
              <a:t>This slide relates to material on pp. 286 of the text.</a:t>
            </a:r>
            <a:endParaRPr lang="en-US" b="1" dirty="0"/>
          </a:p>
          <a:p>
            <a:pPr marL="266700" indent="-266700">
              <a:lnSpc>
                <a:spcPct val="90000"/>
              </a:lnSpc>
            </a:pPr>
            <a:r>
              <a:rPr lang="en-US" b="1" dirty="0"/>
              <a:t>Summary Overview</a:t>
            </a:r>
            <a:br>
              <a:rPr lang="en-US" b="1" dirty="0"/>
            </a:br>
            <a:r>
              <a:rPr lang="en-US" u="sng" dirty="0"/>
              <a:t>Transformational ads</a:t>
            </a:r>
            <a:r>
              <a:rPr lang="en-US" dirty="0"/>
              <a:t> are defined as those which associate the experience of using the advertised brand with a unique set of psychological characteristics not typically associated with the brand experience, or to the same degree without exposure to the advertisement. Transformational ads create feelings, images, and beliefs about the product or service that may be activated when consumers use it. </a:t>
            </a:r>
          </a:p>
          <a:p>
            <a:pPr marL="266700" indent="-266700">
              <a:lnSpc>
                <a:spcPct val="90000"/>
              </a:lnSpc>
            </a:pPr>
            <a:r>
              <a:rPr lang="en-US" dirty="0"/>
              <a:t>A transformational ad has two characteristics:</a:t>
            </a:r>
          </a:p>
          <a:p>
            <a:pPr marL="495300" lvl="1" indent="-266700">
              <a:lnSpc>
                <a:spcPct val="90000"/>
              </a:lnSpc>
              <a:buFontTx/>
              <a:buAutoNum type="arabicPeriod"/>
            </a:pPr>
            <a:r>
              <a:rPr lang="en-US" dirty="0"/>
              <a:t> It must make the experience of using the product richer, warmer, more exciting, and/or more enjoyable </a:t>
            </a:r>
            <a:br>
              <a:rPr lang="en-US" dirty="0"/>
            </a:br>
            <a:r>
              <a:rPr lang="en-US" dirty="0"/>
              <a:t>  than that obtained from a general description of the advertised brand.</a:t>
            </a:r>
          </a:p>
          <a:p>
            <a:pPr marL="495300" lvl="1" indent="-266700">
              <a:lnSpc>
                <a:spcPct val="90000"/>
              </a:lnSpc>
              <a:buFontTx/>
              <a:buAutoNum type="arabicPeriod"/>
            </a:pPr>
            <a:r>
              <a:rPr lang="en-US" dirty="0"/>
              <a:t> It must connect the experience of the ad so tightly with the experience of using the brand that the </a:t>
            </a:r>
            <a:br>
              <a:rPr lang="en-US" dirty="0"/>
            </a:br>
            <a:r>
              <a:rPr lang="en-US" dirty="0"/>
              <a:t>  consumer cannot remember the brand without recalling the experience generated by the advertisement.</a:t>
            </a:r>
          </a:p>
          <a:p>
            <a:pPr marL="266700" indent="-266700">
              <a:lnSpc>
                <a:spcPct val="90000"/>
              </a:lnSpc>
            </a:pPr>
            <a:r>
              <a:rPr lang="en-US" b="1" dirty="0"/>
              <a:t>Use of this slide</a:t>
            </a:r>
            <a:br>
              <a:rPr lang="en-US" b="1" dirty="0"/>
            </a:br>
            <a:r>
              <a:rPr lang="en-US" dirty="0"/>
              <a:t>This slide can be used to discuss transformational advertising and its distinctive characteristics. Transformational advertising can differentiate a product or service by making the consumption experience more enjoyable and/or meaningful.</a:t>
            </a:r>
          </a:p>
          <a:p>
            <a:pPr marL="266700" indent="-266700">
              <a:lnSpc>
                <a:spcPct val="90000"/>
              </a:lnSpc>
            </a:pPr>
            <a:endParaRPr lang="en-US" dirty="0">
              <a:cs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062B04-D5DB-4C16-97F9-66F36425833F}" type="slidenum">
              <a:rPr lang="en-US"/>
              <a:pPr/>
              <a:t>9</a:t>
            </a:fld>
            <a:endParaRPr lang="en-US"/>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p:txBody>
          <a:bodyPr/>
          <a:lstStyle/>
          <a:p>
            <a:r>
              <a:rPr lang="en-US" b="1" dirty="0"/>
              <a:t>Relation to text</a:t>
            </a:r>
            <a:r>
              <a:rPr lang="en-US" dirty="0"/>
              <a:t/>
            </a:r>
            <a:br>
              <a:rPr lang="en-US" dirty="0"/>
            </a:br>
            <a:r>
              <a:rPr lang="en-US" dirty="0"/>
              <a:t>This slide relates to material on p. 270, which discusses transformational advertising and IMC Perspective 9-1.</a:t>
            </a:r>
            <a:endParaRPr lang="en-US" b="1" dirty="0"/>
          </a:p>
          <a:p>
            <a:r>
              <a:rPr lang="en-US" b="1" dirty="0"/>
              <a:t>Summary Overview</a:t>
            </a:r>
            <a:br>
              <a:rPr lang="en-US" b="1" dirty="0"/>
            </a:br>
            <a:r>
              <a:rPr lang="en-US" dirty="0"/>
              <a:t>This slide shows a print ad for </a:t>
            </a:r>
            <a:r>
              <a:rPr lang="en-US" dirty="0" err="1"/>
              <a:t>Skyy</a:t>
            </a:r>
            <a:r>
              <a:rPr lang="en-US" dirty="0"/>
              <a:t> vodka. The campaign is a good example of image advertising, which can be transformational in nature. The ad is designed to create a certain feeling or mood that is activated when a consumer uses </a:t>
            </a:r>
            <a:r>
              <a:rPr lang="en-US" dirty="0" err="1"/>
              <a:t>Skyy</a:t>
            </a:r>
            <a:r>
              <a:rPr lang="en-US" dirty="0"/>
              <a:t> vodka, and it resonates well with the target market of 21 to 34 year-old, urban metro consumers and has helped establish an emotional connection between them and the brand.  </a:t>
            </a:r>
          </a:p>
          <a:p>
            <a:endParaRPr lang="en-US" dirty="0"/>
          </a:p>
          <a:p>
            <a:r>
              <a:rPr lang="en-US" b="1" dirty="0"/>
              <a:t>Use of this slide</a:t>
            </a:r>
            <a:br>
              <a:rPr lang="en-US" b="1" dirty="0"/>
            </a:br>
            <a:r>
              <a:rPr lang="en-US" dirty="0"/>
              <a:t>This slide can be used to show an example of image advertising, which is transformational in nature. Transformational ads create feelings, images meanings, and beliefs about the product or service that may be activated when consumers use it and thus "transforms" their interpretation of the usage experience. </a:t>
            </a:r>
            <a:endParaRPr lang="en-US" dirty="0">
              <a:cs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8002" name="Rectangle 2"/>
          <p:cNvSpPr>
            <a:spLocks noChangeArrowheads="1"/>
          </p:cNvSpPr>
          <p:nvPr userDrawn="1"/>
        </p:nvSpPr>
        <p:spPr bwMode="auto">
          <a:xfrm>
            <a:off x="0" y="0"/>
            <a:ext cx="9144000" cy="6858000"/>
          </a:xfrm>
          <a:prstGeom prst="rect">
            <a:avLst/>
          </a:prstGeom>
          <a:solidFill>
            <a:srgbClr val="D8C090"/>
          </a:solidFill>
          <a:ln w="9525">
            <a:noFill/>
            <a:miter lim="800000"/>
            <a:headEnd/>
            <a:tailEnd/>
          </a:ln>
          <a:effectLst/>
        </p:spPr>
        <p:txBody>
          <a:bodyPr wrap="none" anchor="ctr"/>
          <a:lstStyle/>
          <a:p>
            <a:endParaRPr lang="en-US"/>
          </a:p>
        </p:txBody>
      </p:sp>
      <p:grpSp>
        <p:nvGrpSpPr>
          <p:cNvPr id="128025" name="Group 25"/>
          <p:cNvGrpSpPr>
            <a:grpSpLocks/>
          </p:cNvGrpSpPr>
          <p:nvPr userDrawn="1"/>
        </p:nvGrpSpPr>
        <p:grpSpPr bwMode="auto">
          <a:xfrm>
            <a:off x="0" y="0"/>
            <a:ext cx="9144000" cy="6858000"/>
            <a:chOff x="0" y="0"/>
            <a:chExt cx="5760" cy="4320"/>
          </a:xfrm>
        </p:grpSpPr>
        <p:pic>
          <p:nvPicPr>
            <p:cNvPr id="128026" name="Picture 26" descr="maintopright"/>
            <p:cNvPicPr>
              <a:picLocks noChangeAspect="1" noChangeArrowheads="1"/>
            </p:cNvPicPr>
            <p:nvPr userDrawn="1"/>
          </p:nvPicPr>
          <p:blipFill>
            <a:blip r:embed="rId2" cstate="print"/>
            <a:srcRect/>
            <a:stretch>
              <a:fillRect/>
            </a:stretch>
          </p:blipFill>
          <p:spPr bwMode="auto">
            <a:xfrm>
              <a:off x="5138" y="0"/>
              <a:ext cx="622" cy="253"/>
            </a:xfrm>
            <a:prstGeom prst="rect">
              <a:avLst/>
            </a:prstGeom>
            <a:noFill/>
          </p:spPr>
        </p:pic>
        <p:pic>
          <p:nvPicPr>
            <p:cNvPr id="128027" name="Picture 27" descr="mainmiddle"/>
            <p:cNvPicPr>
              <a:picLocks noChangeAspect="1" noChangeArrowheads="1"/>
            </p:cNvPicPr>
            <p:nvPr userDrawn="1"/>
          </p:nvPicPr>
          <p:blipFill>
            <a:blip r:embed="rId3" cstate="print"/>
            <a:srcRect/>
            <a:stretch>
              <a:fillRect/>
            </a:stretch>
          </p:blipFill>
          <p:spPr bwMode="auto">
            <a:xfrm>
              <a:off x="0" y="682"/>
              <a:ext cx="5760" cy="3398"/>
            </a:xfrm>
            <a:prstGeom prst="rect">
              <a:avLst/>
            </a:prstGeom>
            <a:solidFill>
              <a:srgbClr val="D8C090"/>
            </a:solidFill>
          </p:spPr>
        </p:pic>
        <p:pic>
          <p:nvPicPr>
            <p:cNvPr id="128028" name="Picture 28" descr="maintopleft"/>
            <p:cNvPicPr>
              <a:picLocks noChangeAspect="1" noChangeArrowheads="1"/>
            </p:cNvPicPr>
            <p:nvPr userDrawn="1"/>
          </p:nvPicPr>
          <p:blipFill>
            <a:blip r:embed="rId4" cstate="print"/>
            <a:srcRect/>
            <a:stretch>
              <a:fillRect/>
            </a:stretch>
          </p:blipFill>
          <p:spPr bwMode="auto">
            <a:xfrm>
              <a:off x="0" y="0"/>
              <a:ext cx="2689" cy="659"/>
            </a:xfrm>
            <a:prstGeom prst="rect">
              <a:avLst/>
            </a:prstGeom>
            <a:noFill/>
          </p:spPr>
        </p:pic>
        <p:pic>
          <p:nvPicPr>
            <p:cNvPr id="128029" name="Picture 29" descr="mainbottom"/>
            <p:cNvPicPr>
              <a:picLocks noChangeAspect="1" noChangeArrowheads="1"/>
            </p:cNvPicPr>
            <p:nvPr userDrawn="1"/>
          </p:nvPicPr>
          <p:blipFill>
            <a:blip r:embed="rId5" cstate="print"/>
            <a:srcRect/>
            <a:stretch>
              <a:fillRect/>
            </a:stretch>
          </p:blipFill>
          <p:spPr bwMode="auto">
            <a:xfrm>
              <a:off x="0" y="4080"/>
              <a:ext cx="1907" cy="240"/>
            </a:xfrm>
            <a:prstGeom prst="rect">
              <a:avLst/>
            </a:prstGeom>
            <a:noFill/>
          </p:spPr>
        </p:pic>
      </p:grpSp>
      <p:sp>
        <p:nvSpPr>
          <p:cNvPr id="128021" name="Line 21"/>
          <p:cNvSpPr>
            <a:spLocks noChangeShapeType="1"/>
          </p:cNvSpPr>
          <p:nvPr userDrawn="1"/>
        </p:nvSpPr>
        <p:spPr bwMode="auto">
          <a:xfrm>
            <a:off x="0" y="1066800"/>
            <a:ext cx="9144000" cy="0"/>
          </a:xfrm>
          <a:prstGeom prst="line">
            <a:avLst/>
          </a:prstGeom>
          <a:noFill/>
          <a:ln w="38100">
            <a:solidFill>
              <a:srgbClr val="A81E10"/>
            </a:solidFill>
            <a:round/>
            <a:headEnd/>
            <a:tailEnd/>
          </a:ln>
          <a:effectLst/>
        </p:spPr>
        <p:txBody>
          <a:bodyPr/>
          <a:lstStyle/>
          <a:p>
            <a:endParaRPr lang="en-US"/>
          </a:p>
        </p:txBody>
      </p:sp>
      <p:sp>
        <p:nvSpPr>
          <p:cNvPr id="128022" name="Oval 22" descr="Green marble"/>
          <p:cNvSpPr>
            <a:spLocks noChangeArrowheads="1"/>
          </p:cNvSpPr>
          <p:nvPr userDrawn="1"/>
        </p:nvSpPr>
        <p:spPr bwMode="auto">
          <a:xfrm>
            <a:off x="152400" y="152400"/>
            <a:ext cx="1981200" cy="1828800"/>
          </a:xfrm>
          <a:prstGeom prst="ellipse">
            <a:avLst/>
          </a:prstGeom>
          <a:blipFill dpi="0" rotWithShape="1">
            <a:blip r:embed="rId6" cstate="print"/>
            <a:srcRect/>
            <a:tile tx="0" ty="0" sx="100000" sy="100000" flip="none" algn="tl"/>
          </a:blipFill>
          <a:ln w="25400">
            <a:solidFill>
              <a:srgbClr val="A81E10"/>
            </a:solidFill>
            <a:round/>
            <a:headEnd/>
            <a:tailEnd/>
          </a:ln>
          <a:effectLst/>
        </p:spPr>
        <p:txBody>
          <a:bodyPr wrap="none" anchor="ctr"/>
          <a:lstStyle/>
          <a:p>
            <a:endParaRPr lang="en-US"/>
          </a:p>
        </p:txBody>
      </p:sp>
      <p:pic>
        <p:nvPicPr>
          <p:cNvPr id="128023" name="Picture 23" descr="Belch8e_finalcover"/>
          <p:cNvPicPr>
            <a:picLocks noChangeAspect="1" noChangeArrowheads="1"/>
          </p:cNvPicPr>
          <p:nvPr userDrawn="1"/>
        </p:nvPicPr>
        <p:blipFill>
          <a:blip r:embed="rId7" cstate="print"/>
          <a:srcRect/>
          <a:stretch>
            <a:fillRect/>
          </a:stretch>
        </p:blipFill>
        <p:spPr bwMode="auto">
          <a:xfrm>
            <a:off x="6678613" y="304800"/>
            <a:ext cx="2146300" cy="2743200"/>
          </a:xfrm>
          <a:prstGeom prst="rect">
            <a:avLst/>
          </a:prstGeom>
          <a:noFill/>
        </p:spPr>
      </p:pic>
      <p:sp>
        <p:nvSpPr>
          <p:cNvPr id="128024" name="Text Box 24"/>
          <p:cNvSpPr txBox="1">
            <a:spLocks noChangeArrowheads="1"/>
          </p:cNvSpPr>
          <p:nvPr userDrawn="1"/>
        </p:nvSpPr>
        <p:spPr bwMode="auto">
          <a:xfrm>
            <a:off x="381000" y="228600"/>
            <a:ext cx="1524000" cy="1555750"/>
          </a:xfrm>
          <a:prstGeom prst="rect">
            <a:avLst/>
          </a:prstGeom>
          <a:noFill/>
          <a:ln w="12700">
            <a:noFill/>
            <a:miter lim="800000"/>
            <a:headEnd/>
            <a:tailEnd/>
          </a:ln>
          <a:effectLst/>
        </p:spPr>
        <p:txBody>
          <a:bodyPr>
            <a:spAutoFit/>
          </a:bodyPr>
          <a:lstStyle/>
          <a:p>
            <a:pPr>
              <a:spcBef>
                <a:spcPct val="50000"/>
              </a:spcBef>
            </a:pPr>
            <a:r>
              <a:rPr lang="en-US" sz="9600" b="1">
                <a:solidFill>
                  <a:srgbClr val="FFCC00"/>
                </a:solidFill>
                <a:latin typeface="Baskerville Old Face" pitchFamily="18" charset="0"/>
              </a:rPr>
              <a:t>1</a:t>
            </a:r>
          </a:p>
        </p:txBody>
      </p:sp>
      <p:sp>
        <p:nvSpPr>
          <p:cNvPr id="128031" name="Rectangle 31"/>
          <p:cNvSpPr>
            <a:spLocks noChangeArrowheads="1"/>
          </p:cNvSpPr>
          <p:nvPr userDrawn="1"/>
        </p:nvSpPr>
        <p:spPr bwMode="auto">
          <a:xfrm>
            <a:off x="1600200" y="3641725"/>
            <a:ext cx="6400800" cy="1066800"/>
          </a:xfrm>
          <a:prstGeom prst="rect">
            <a:avLst/>
          </a:prstGeom>
          <a:noFill/>
          <a:ln w="9525">
            <a:noFill/>
            <a:miter lim="800000"/>
            <a:headEnd/>
            <a:tailEnd/>
          </a:ln>
          <a:effectLst>
            <a:outerShdw dist="28398" dir="1593903" algn="ctr" rotWithShape="0">
              <a:srgbClr val="808080">
                <a:alpha val="50000"/>
              </a:srgbClr>
            </a:outerShdw>
          </a:effectLst>
        </p:spPr>
        <p:txBody>
          <a:bodyPr anchor="ctr">
            <a:spAutoFit/>
          </a:bodyPr>
          <a:lstStyle/>
          <a:p>
            <a:pPr eaLnBrk="1" hangingPunct="1"/>
            <a:r>
              <a:rPr lang="en-US" sz="3200">
                <a:solidFill>
                  <a:schemeClr val="bg1"/>
                </a:solidFill>
              </a:rPr>
              <a:t>An Introduction to Integrated Marketing Communications</a:t>
            </a:r>
          </a:p>
        </p:txBody>
      </p:sp>
      <p:sp>
        <p:nvSpPr>
          <p:cNvPr id="128033" name="Rectangle 33" descr="Green marble"/>
          <p:cNvSpPr>
            <a:spLocks noChangeArrowheads="1"/>
          </p:cNvSpPr>
          <p:nvPr userDrawn="1"/>
        </p:nvSpPr>
        <p:spPr bwMode="auto">
          <a:xfrm>
            <a:off x="0" y="6477000"/>
            <a:ext cx="9144000" cy="381000"/>
          </a:xfrm>
          <a:prstGeom prst="rect">
            <a:avLst/>
          </a:prstGeom>
          <a:blipFill dpi="0" rotWithShape="1">
            <a:blip r:embed="rId6" cstate="print"/>
            <a:srcRect/>
            <a:tile tx="0" ty="0" sx="100000" sy="100000" flip="none" algn="tl"/>
          </a:blip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8031"/>
                                        </p:tgtEl>
                                        <p:attrNameLst>
                                          <p:attrName>style.visibility</p:attrName>
                                        </p:attrNameLst>
                                      </p:cBhvr>
                                      <p:to>
                                        <p:strVal val="visible"/>
                                      </p:to>
                                    </p:set>
                                    <p:animEffect transition="in" filter="wipe(left)">
                                      <p:cBhvr>
                                        <p:cTn id="7" dur="1000"/>
                                        <p:tgtEl>
                                          <p:spTgt spid="128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31" grpId="0"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83BAD59E-706C-4C31-A6A3-DCD0D92C6B6A}" type="slidenum">
              <a:rPr lang="en-US"/>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248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248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155EC81-B6D9-4003-8192-76B9B7D33A24}" type="slidenum">
              <a:rPr lang="en-US"/>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EED6E15E-B3F7-4347-A9EE-2A7D8E4416CF}" type="slidenum">
              <a:rPr lang="en-US"/>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A2620F10-BC37-4FCB-945E-1C2B20839A6B}" type="slidenum">
              <a:rPr lang="en-US"/>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219200"/>
            <a:ext cx="4191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191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05EA9945-4707-4E30-AEDC-E6E1485F140C}" type="slidenum">
              <a:rPr lang="en-US"/>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6BD9BF2F-25CE-41AF-A0C0-01E96BB9EE44}" type="slidenum">
              <a:rPr lang="en-US"/>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939C6DBB-151B-4525-9A2A-5719F8B98615}" type="slidenum">
              <a:rPr lang="en-US"/>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351198A-197C-4A96-90C3-AE0ABA12F989}" type="slidenum">
              <a:rPr lang="en-US"/>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7FECF3A1-25E0-4450-9563-125DAE06355C}" type="slidenum">
              <a:rPr lang="en-US"/>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5A238365-17D7-41DB-BCAE-FD9ECA37DAD1}" type="slidenum">
              <a:rPr lang="en-US"/>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8" name="Rectangle 14"/>
          <p:cNvSpPr>
            <a:spLocks noChangeArrowheads="1"/>
          </p:cNvSpPr>
          <p:nvPr userDrawn="1"/>
        </p:nvSpPr>
        <p:spPr bwMode="auto">
          <a:xfrm>
            <a:off x="0" y="762000"/>
            <a:ext cx="9144000" cy="6096000"/>
          </a:xfrm>
          <a:prstGeom prst="rect">
            <a:avLst/>
          </a:prstGeom>
          <a:solidFill>
            <a:srgbClr val="D8C090"/>
          </a:solidFill>
          <a:ln w="9525">
            <a:noFill/>
            <a:miter lim="800000"/>
            <a:headEnd/>
            <a:tailEnd/>
          </a:ln>
          <a:effectLst/>
        </p:spPr>
        <p:txBody>
          <a:bodyPr wrap="none" anchor="ctr"/>
          <a:lstStyle/>
          <a:p>
            <a:endParaRPr lang="en-US"/>
          </a:p>
        </p:txBody>
      </p:sp>
      <p:sp>
        <p:nvSpPr>
          <p:cNvPr id="1027" name="Rectangle 3"/>
          <p:cNvSpPr>
            <a:spLocks noGrp="1" noChangeArrowheads="1"/>
          </p:cNvSpPr>
          <p:nvPr>
            <p:ph type="body" idx="1"/>
          </p:nvPr>
        </p:nvSpPr>
        <p:spPr bwMode="auto">
          <a:xfrm>
            <a:off x="304800" y="1219200"/>
            <a:ext cx="85344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858000" y="64770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Times New Roman" pitchFamily="18" charset="0"/>
              </a:defRPr>
            </a:lvl1pPr>
          </a:lstStyle>
          <a:p>
            <a:fld id="{56B241D6-741A-4016-9C4C-A27EA6B9BD10}" type="slidenum">
              <a:rPr lang="en-US"/>
              <a:pPr/>
              <a:t>‹#›</a:t>
            </a:fld>
            <a:endParaRPr lang="en-US"/>
          </a:p>
        </p:txBody>
      </p:sp>
      <p:sp>
        <p:nvSpPr>
          <p:cNvPr id="1040" name="Line 16"/>
          <p:cNvSpPr>
            <a:spLocks noChangeShapeType="1"/>
          </p:cNvSpPr>
          <p:nvPr userDrawn="1"/>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026" name="Rectangle 2"/>
          <p:cNvSpPr>
            <a:spLocks noGrp="1" noChangeArrowheads="1"/>
          </p:cNvSpPr>
          <p:nvPr>
            <p:ph type="title"/>
          </p:nvPr>
        </p:nvSpPr>
        <p:spPr bwMode="auto">
          <a:xfrm>
            <a:off x="0" y="0"/>
            <a:ext cx="9144000" cy="762000"/>
          </a:xfrm>
          <a:prstGeom prst="rect">
            <a:avLst/>
          </a:prstGeom>
          <a:gradFill rotWithShape="1">
            <a:gsLst>
              <a:gs pos="0">
                <a:srgbClr val="A81E10">
                  <a:gamma/>
                  <a:shade val="46275"/>
                  <a:invGamma/>
                </a:srgbClr>
              </a:gs>
              <a:gs pos="100000">
                <a:srgbClr val="A81E10"/>
              </a:gs>
            </a:gsLst>
            <a:lin ang="5400000" scaled="1"/>
          </a:grad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fontAlgn="base">
        <a:spcBef>
          <a:spcPct val="0"/>
        </a:spcBef>
        <a:spcAft>
          <a:spcPct val="0"/>
        </a:spcAft>
        <a:defRPr sz="3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itchFamily="34" charset="0"/>
        </a:defRPr>
      </a:lvl2pPr>
      <a:lvl3pPr algn="ctr" rtl="0" fontAlgn="base">
        <a:spcBef>
          <a:spcPct val="0"/>
        </a:spcBef>
        <a:spcAft>
          <a:spcPct val="0"/>
        </a:spcAft>
        <a:defRPr sz="3200">
          <a:solidFill>
            <a:schemeClr val="bg1"/>
          </a:solidFill>
          <a:latin typeface="Verdana" pitchFamily="34" charset="0"/>
        </a:defRPr>
      </a:lvl3pPr>
      <a:lvl4pPr algn="ctr" rtl="0" fontAlgn="base">
        <a:spcBef>
          <a:spcPct val="0"/>
        </a:spcBef>
        <a:spcAft>
          <a:spcPct val="0"/>
        </a:spcAft>
        <a:defRPr sz="3200">
          <a:solidFill>
            <a:schemeClr val="bg1"/>
          </a:solidFill>
          <a:latin typeface="Verdana" pitchFamily="34" charset="0"/>
        </a:defRPr>
      </a:lvl4pPr>
      <a:lvl5pPr algn="ctr" rtl="0" fontAlgn="base">
        <a:spcBef>
          <a:spcPct val="0"/>
        </a:spcBef>
        <a:spcAft>
          <a:spcPct val="0"/>
        </a:spcAft>
        <a:defRPr sz="3200">
          <a:solidFill>
            <a:schemeClr val="bg1"/>
          </a:solidFill>
          <a:latin typeface="Verdana" pitchFamily="34" charset="0"/>
        </a:defRPr>
      </a:lvl5pPr>
      <a:lvl6pPr marL="457200" algn="ctr" rtl="0" fontAlgn="base">
        <a:spcBef>
          <a:spcPct val="0"/>
        </a:spcBef>
        <a:spcAft>
          <a:spcPct val="0"/>
        </a:spcAft>
        <a:defRPr sz="3200">
          <a:solidFill>
            <a:schemeClr val="bg1"/>
          </a:solidFill>
          <a:latin typeface="Verdana" pitchFamily="34" charset="0"/>
        </a:defRPr>
      </a:lvl6pPr>
      <a:lvl7pPr marL="914400" algn="ctr" rtl="0" fontAlgn="base">
        <a:spcBef>
          <a:spcPct val="0"/>
        </a:spcBef>
        <a:spcAft>
          <a:spcPct val="0"/>
        </a:spcAft>
        <a:defRPr sz="3200">
          <a:solidFill>
            <a:schemeClr val="bg1"/>
          </a:solidFill>
          <a:latin typeface="Verdana" pitchFamily="34" charset="0"/>
        </a:defRPr>
      </a:lvl7pPr>
      <a:lvl8pPr marL="1371600" algn="ctr" rtl="0" fontAlgn="base">
        <a:spcBef>
          <a:spcPct val="0"/>
        </a:spcBef>
        <a:spcAft>
          <a:spcPct val="0"/>
        </a:spcAft>
        <a:defRPr sz="3200">
          <a:solidFill>
            <a:schemeClr val="bg1"/>
          </a:solidFill>
          <a:latin typeface="Verdana" pitchFamily="34" charset="0"/>
        </a:defRPr>
      </a:lvl8pPr>
      <a:lvl9pPr marL="1828800" algn="ctr" rtl="0" fontAlgn="base">
        <a:spcBef>
          <a:spcPct val="0"/>
        </a:spcBef>
        <a:spcAft>
          <a:spcPct val="0"/>
        </a:spcAft>
        <a:defRPr sz="3200">
          <a:solidFill>
            <a:schemeClr val="bg1"/>
          </a:solidFill>
          <a:latin typeface="Verdana" pitchFamily="34" charset="0"/>
        </a:defRPr>
      </a:lvl9pPr>
    </p:titleStyle>
    <p:bodyStyle>
      <a:lvl1pPr marL="342900" indent="-342900" algn="l" rtl="0" fontAlgn="base">
        <a:spcBef>
          <a:spcPct val="20000"/>
        </a:spcBef>
        <a:spcAft>
          <a:spcPct val="0"/>
        </a:spcAft>
        <a:buChar char="•"/>
        <a:defRPr sz="3200">
          <a:solidFill>
            <a:srgbClr val="006600"/>
          </a:solidFill>
          <a:latin typeface="+mn-lt"/>
          <a:ea typeface="+mn-ea"/>
          <a:cs typeface="+mn-cs"/>
        </a:defRPr>
      </a:lvl1pPr>
      <a:lvl2pPr marL="742950" indent="-285750" algn="l" rtl="0" fontAlgn="base">
        <a:spcBef>
          <a:spcPct val="20000"/>
        </a:spcBef>
        <a:spcAft>
          <a:spcPct val="0"/>
        </a:spcAft>
        <a:buChar char="–"/>
        <a:defRPr sz="2800">
          <a:solidFill>
            <a:srgbClr val="A81E10"/>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29.png"/><Relationship Id="rId2" Type="http://schemas.openxmlformats.org/officeDocument/2006/relationships/slideLayout" Target="../slideLayouts/slideLayout4.xml"/><Relationship Id="rId1" Type="http://schemas.openxmlformats.org/officeDocument/2006/relationships/audio" Target="../media/audio1.wav"/><Relationship Id="rId6" Type="http://schemas.openxmlformats.org/officeDocument/2006/relationships/image" Target="../media/image28.jpeg"/><Relationship Id="rId5" Type="http://schemas.openxmlformats.org/officeDocument/2006/relationships/image" Target="../media/image27.gif"/><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33.jpeg"/><Relationship Id="rId4" Type="http://schemas.openxmlformats.org/officeDocument/2006/relationships/image" Target="../media/image32.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089" name="Group 41"/>
          <p:cNvGrpSpPr>
            <a:grpSpLocks/>
          </p:cNvGrpSpPr>
          <p:nvPr/>
        </p:nvGrpSpPr>
        <p:grpSpPr bwMode="auto">
          <a:xfrm>
            <a:off x="0" y="0"/>
            <a:ext cx="9144000" cy="6858000"/>
            <a:chOff x="0" y="0"/>
            <a:chExt cx="5760" cy="4320"/>
          </a:xfrm>
        </p:grpSpPr>
        <p:pic>
          <p:nvPicPr>
            <p:cNvPr id="2090" name="Picture 42" descr="maintopright"/>
            <p:cNvPicPr>
              <a:picLocks noChangeAspect="1" noChangeArrowheads="1"/>
            </p:cNvPicPr>
            <p:nvPr/>
          </p:nvPicPr>
          <p:blipFill>
            <a:blip r:embed="rId3" cstate="print"/>
            <a:srcRect/>
            <a:stretch>
              <a:fillRect/>
            </a:stretch>
          </p:blipFill>
          <p:spPr bwMode="auto">
            <a:xfrm>
              <a:off x="5138" y="0"/>
              <a:ext cx="622" cy="253"/>
            </a:xfrm>
            <a:prstGeom prst="rect">
              <a:avLst/>
            </a:prstGeom>
            <a:noFill/>
          </p:spPr>
        </p:pic>
        <p:pic>
          <p:nvPicPr>
            <p:cNvPr id="2091" name="Picture 43" descr="mainmiddle"/>
            <p:cNvPicPr>
              <a:picLocks noChangeAspect="1" noChangeArrowheads="1"/>
            </p:cNvPicPr>
            <p:nvPr/>
          </p:nvPicPr>
          <p:blipFill>
            <a:blip r:embed="rId4" cstate="print"/>
            <a:srcRect/>
            <a:stretch>
              <a:fillRect/>
            </a:stretch>
          </p:blipFill>
          <p:spPr bwMode="auto">
            <a:xfrm>
              <a:off x="0" y="682"/>
              <a:ext cx="5760" cy="3398"/>
            </a:xfrm>
            <a:prstGeom prst="rect">
              <a:avLst/>
            </a:prstGeom>
            <a:solidFill>
              <a:srgbClr val="D8C090"/>
            </a:solidFill>
          </p:spPr>
        </p:pic>
        <p:pic>
          <p:nvPicPr>
            <p:cNvPr id="2092" name="Picture 44" descr="maintopleft"/>
            <p:cNvPicPr>
              <a:picLocks noChangeAspect="1" noChangeArrowheads="1"/>
            </p:cNvPicPr>
            <p:nvPr/>
          </p:nvPicPr>
          <p:blipFill>
            <a:blip r:embed="rId5" cstate="print"/>
            <a:srcRect/>
            <a:stretch>
              <a:fillRect/>
            </a:stretch>
          </p:blipFill>
          <p:spPr bwMode="auto">
            <a:xfrm>
              <a:off x="0" y="0"/>
              <a:ext cx="2689" cy="659"/>
            </a:xfrm>
            <a:prstGeom prst="rect">
              <a:avLst/>
            </a:prstGeom>
            <a:noFill/>
          </p:spPr>
        </p:pic>
        <p:pic>
          <p:nvPicPr>
            <p:cNvPr id="2093" name="Picture 45" descr="mainbottom"/>
            <p:cNvPicPr>
              <a:picLocks noChangeAspect="1" noChangeArrowheads="1"/>
            </p:cNvPicPr>
            <p:nvPr/>
          </p:nvPicPr>
          <p:blipFill>
            <a:blip r:embed="rId6" cstate="print"/>
            <a:srcRect/>
            <a:stretch>
              <a:fillRect/>
            </a:stretch>
          </p:blipFill>
          <p:spPr bwMode="auto">
            <a:xfrm>
              <a:off x="0" y="4080"/>
              <a:ext cx="1907" cy="240"/>
            </a:xfrm>
            <a:prstGeom prst="rect">
              <a:avLst/>
            </a:prstGeom>
            <a:noFill/>
          </p:spPr>
        </p:pic>
      </p:grpSp>
      <p:sp>
        <p:nvSpPr>
          <p:cNvPr id="2051" name="Rectangle 3" descr="Green marble"/>
          <p:cNvSpPr>
            <a:spLocks noChangeArrowheads="1"/>
          </p:cNvSpPr>
          <p:nvPr/>
        </p:nvSpPr>
        <p:spPr bwMode="auto">
          <a:xfrm>
            <a:off x="0" y="6477000"/>
            <a:ext cx="9144000" cy="381000"/>
          </a:xfrm>
          <a:prstGeom prst="rect">
            <a:avLst/>
          </a:prstGeom>
          <a:blipFill dpi="0" rotWithShape="1">
            <a:blip r:embed="rId7" cstate="print"/>
            <a:srcRect/>
            <a:tile tx="0" ty="0" sx="100000" sy="100000" flip="none" algn="tl"/>
          </a:blipFill>
          <a:ln w="9525">
            <a:noFill/>
            <a:miter lim="800000"/>
            <a:headEnd/>
            <a:tailEnd/>
          </a:ln>
          <a:effectLst/>
        </p:spPr>
        <p:txBody>
          <a:bodyPr wrap="none" anchor="ctr"/>
          <a:lstStyle/>
          <a:p>
            <a:endParaRPr lang="en-US"/>
          </a:p>
        </p:txBody>
      </p:sp>
      <p:sp>
        <p:nvSpPr>
          <p:cNvPr id="2053" name="Line 5"/>
          <p:cNvSpPr>
            <a:spLocks noChangeShapeType="1"/>
          </p:cNvSpPr>
          <p:nvPr/>
        </p:nvSpPr>
        <p:spPr bwMode="auto">
          <a:xfrm>
            <a:off x="0" y="1066800"/>
            <a:ext cx="9144000" cy="0"/>
          </a:xfrm>
          <a:prstGeom prst="line">
            <a:avLst/>
          </a:prstGeom>
          <a:noFill/>
          <a:ln w="38100">
            <a:solidFill>
              <a:srgbClr val="A81E10"/>
            </a:solidFill>
            <a:round/>
            <a:headEnd/>
            <a:tailEnd/>
          </a:ln>
          <a:effectLst/>
        </p:spPr>
        <p:txBody>
          <a:bodyPr/>
          <a:lstStyle/>
          <a:p>
            <a:endParaRPr lang="en-US"/>
          </a:p>
        </p:txBody>
      </p:sp>
      <p:sp>
        <p:nvSpPr>
          <p:cNvPr id="2078" name="Oval 30" descr="Green marble"/>
          <p:cNvSpPr>
            <a:spLocks noChangeArrowheads="1"/>
          </p:cNvSpPr>
          <p:nvPr/>
        </p:nvSpPr>
        <p:spPr bwMode="auto">
          <a:xfrm>
            <a:off x="152400" y="152400"/>
            <a:ext cx="1981200" cy="1828800"/>
          </a:xfrm>
          <a:prstGeom prst="ellipse">
            <a:avLst/>
          </a:prstGeom>
          <a:blipFill dpi="0" rotWithShape="1">
            <a:blip r:embed="rId7" cstate="print"/>
            <a:srcRect/>
            <a:tile tx="0" ty="0" sx="100000" sy="100000" flip="none" algn="tl"/>
          </a:blipFill>
          <a:ln w="25400">
            <a:solidFill>
              <a:srgbClr val="A81E10"/>
            </a:solidFill>
            <a:round/>
            <a:headEnd/>
            <a:tailEnd/>
          </a:ln>
          <a:effectLst/>
        </p:spPr>
        <p:txBody>
          <a:bodyPr wrap="none" anchor="ctr"/>
          <a:lstStyle/>
          <a:p>
            <a:endParaRPr lang="en-US"/>
          </a:p>
        </p:txBody>
      </p:sp>
      <p:sp>
        <p:nvSpPr>
          <p:cNvPr id="2050" name="Rectangle 2"/>
          <p:cNvSpPr>
            <a:spLocks noGrp="1" noChangeArrowheads="1"/>
          </p:cNvSpPr>
          <p:nvPr>
            <p:ph type="title"/>
          </p:nvPr>
        </p:nvSpPr>
        <p:spPr>
          <a:xfrm>
            <a:off x="1600200" y="3398838"/>
            <a:ext cx="6400800" cy="1554162"/>
          </a:xfrm>
          <a:noFill/>
          <a:effectLst>
            <a:outerShdw dist="28398" dir="1593903" algn="ctr" rotWithShape="0">
              <a:srgbClr val="808080">
                <a:alpha val="50000"/>
              </a:srgbClr>
            </a:outerShdw>
          </a:effectLst>
        </p:spPr>
        <p:txBody>
          <a:bodyPr>
            <a:spAutoFit/>
          </a:bodyPr>
          <a:lstStyle/>
          <a:p>
            <a:r>
              <a:rPr lang="en-US">
                <a:solidFill>
                  <a:srgbClr val="A81E10"/>
                </a:solidFill>
              </a:rPr>
              <a:t>Creative Strategy: Implementation and Evaluation</a:t>
            </a:r>
          </a:p>
        </p:txBody>
      </p:sp>
      <p:sp>
        <p:nvSpPr>
          <p:cNvPr id="2080" name="Text Box 32"/>
          <p:cNvSpPr txBox="1">
            <a:spLocks noChangeArrowheads="1"/>
          </p:cNvSpPr>
          <p:nvPr/>
        </p:nvSpPr>
        <p:spPr bwMode="auto">
          <a:xfrm>
            <a:off x="381000" y="228600"/>
            <a:ext cx="1524000" cy="1555750"/>
          </a:xfrm>
          <a:prstGeom prst="rect">
            <a:avLst/>
          </a:prstGeom>
          <a:noFill/>
          <a:ln w="12700">
            <a:noFill/>
            <a:miter lim="800000"/>
            <a:headEnd/>
            <a:tailEnd/>
          </a:ln>
          <a:effectLst/>
        </p:spPr>
        <p:txBody>
          <a:bodyPr>
            <a:spAutoFit/>
          </a:bodyPr>
          <a:lstStyle/>
          <a:p>
            <a:pPr>
              <a:spcBef>
                <a:spcPct val="50000"/>
              </a:spcBef>
            </a:pPr>
            <a:r>
              <a:rPr lang="en-US" sz="9600" b="1">
                <a:solidFill>
                  <a:srgbClr val="FFCC00"/>
                </a:solidFill>
                <a:latin typeface="Baskerville Old Face" pitchFamily="18" charset="0"/>
              </a:rPr>
              <a:t>9</a:t>
            </a:r>
          </a:p>
        </p:txBody>
      </p:sp>
      <p:pic>
        <p:nvPicPr>
          <p:cNvPr id="2094" name="Picture 46" descr="Belch8e09ch_nm2"/>
          <p:cNvPicPr>
            <a:picLocks noChangeAspect="1" noChangeArrowheads="1"/>
          </p:cNvPicPr>
          <p:nvPr/>
        </p:nvPicPr>
        <p:blipFill>
          <a:blip r:embed="rId8" cstate="print"/>
          <a:srcRect/>
          <a:stretch>
            <a:fillRect/>
          </a:stretch>
        </p:blipFill>
        <p:spPr bwMode="auto">
          <a:xfrm>
            <a:off x="6400800" y="762000"/>
            <a:ext cx="1905000" cy="2438400"/>
          </a:xfrm>
          <a:prstGeom prst="rect">
            <a:avLst/>
          </a:prstGeom>
          <a:noFill/>
        </p:spPr>
      </p:pic>
      <p:sp>
        <p:nvSpPr>
          <p:cNvPr id="2095" name="Rectangle 47" descr="Green marble"/>
          <p:cNvSpPr>
            <a:spLocks noChangeArrowheads="1"/>
          </p:cNvSpPr>
          <p:nvPr/>
        </p:nvSpPr>
        <p:spPr bwMode="auto">
          <a:xfrm>
            <a:off x="0" y="6477000"/>
            <a:ext cx="9144000" cy="381000"/>
          </a:xfrm>
          <a:prstGeom prst="rect">
            <a:avLst/>
          </a:prstGeom>
          <a:blipFill dpi="0" rotWithShape="1">
            <a:blip r:embed="rId7" cstate="print"/>
            <a:srcRect/>
            <a:tile tx="0" ty="0" sx="100000" sy="100000" flip="none" algn="tl"/>
          </a:blipFill>
          <a:ln w="9525">
            <a:noFill/>
            <a:miter lim="800000"/>
            <a:headEnd/>
            <a:tailEnd/>
          </a:ln>
          <a:effectLst/>
        </p:spPr>
        <p:txBody>
          <a:bodyPr wrap="none" anchor="ctr"/>
          <a:lstStyle/>
          <a:p>
            <a:endParaRPr lang="en-US"/>
          </a:p>
        </p:txBody>
      </p:sp>
      <p:sp>
        <p:nvSpPr>
          <p:cNvPr id="2096" name="Text Box 48"/>
          <p:cNvSpPr txBox="1">
            <a:spLocks noChangeArrowheads="1"/>
          </p:cNvSpPr>
          <p:nvPr/>
        </p:nvSpPr>
        <p:spPr bwMode="auto">
          <a:xfrm>
            <a:off x="93663" y="6565900"/>
            <a:ext cx="1204912" cy="228600"/>
          </a:xfrm>
          <a:prstGeom prst="rect">
            <a:avLst/>
          </a:prstGeom>
          <a:noFill/>
          <a:ln w="9525">
            <a:noFill/>
            <a:miter lim="800000"/>
            <a:headEnd/>
            <a:tailEnd/>
          </a:ln>
          <a:effectLst/>
        </p:spPr>
        <p:txBody>
          <a:bodyPr wrap="none">
            <a:spAutoFit/>
          </a:bodyPr>
          <a:lstStyle/>
          <a:p>
            <a:r>
              <a:rPr lang="en-US" sz="900" b="1" i="1">
                <a:solidFill>
                  <a:schemeClr val="bg1"/>
                </a:solidFill>
                <a:latin typeface="Book Antiqua" pitchFamily="18" charset="0"/>
              </a:rPr>
              <a:t>McGraw-Hill/Irwin</a:t>
            </a:r>
            <a:endParaRPr lang="en-US" b="1" i="1"/>
          </a:p>
        </p:txBody>
      </p:sp>
      <p:sp>
        <p:nvSpPr>
          <p:cNvPr id="2097" name="Rectangle 49"/>
          <p:cNvSpPr>
            <a:spLocks noChangeArrowheads="1"/>
          </p:cNvSpPr>
          <p:nvPr/>
        </p:nvSpPr>
        <p:spPr bwMode="auto">
          <a:xfrm>
            <a:off x="5148263" y="6542088"/>
            <a:ext cx="3995737" cy="228600"/>
          </a:xfrm>
          <a:prstGeom prst="rect">
            <a:avLst/>
          </a:prstGeom>
          <a:noFill/>
          <a:ln w="9525">
            <a:noFill/>
            <a:miter lim="800000"/>
            <a:headEnd/>
            <a:tailEnd/>
          </a:ln>
          <a:effectLst/>
        </p:spPr>
        <p:txBody>
          <a:bodyPr wrap="none">
            <a:spAutoFit/>
          </a:bodyPr>
          <a:lstStyle/>
          <a:p>
            <a:pPr algn="r"/>
            <a:r>
              <a:rPr lang="en-US" sz="900" b="1" i="1">
                <a:solidFill>
                  <a:schemeClr val="bg1"/>
                </a:solidFill>
                <a:latin typeface="Book Antiqua" pitchFamily="18" charset="0"/>
              </a:rPr>
              <a:t>Copyright © 2009 by The McGraw-Hill Companies, Inc. All rights reserved.</a:t>
            </a:r>
            <a:endParaRPr lang="en-US" sz="9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336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Combining Rational and Emotional Appeals</a:t>
            </a:r>
            <a:endParaRPr lang="en-US" sz="2800"/>
          </a:p>
        </p:txBody>
      </p:sp>
      <p:sp>
        <p:nvSpPr>
          <p:cNvPr id="14336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43367" name="Picture 7"/>
          <p:cNvPicPr>
            <a:picLocks noChangeAspect="1" noChangeArrowheads="1"/>
          </p:cNvPicPr>
          <p:nvPr/>
        </p:nvPicPr>
        <p:blipFill>
          <a:blip r:embed="rId3" cstate="print"/>
          <a:srcRect/>
          <a:stretch>
            <a:fillRect/>
          </a:stretch>
        </p:blipFill>
        <p:spPr bwMode="auto">
          <a:xfrm>
            <a:off x="1295400" y="1143000"/>
            <a:ext cx="6832600" cy="4802188"/>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3367"/>
                                        </p:tgtEl>
                                        <p:attrNameLst>
                                          <p:attrName>style.visibility</p:attrName>
                                        </p:attrNameLst>
                                      </p:cBhvr>
                                      <p:to>
                                        <p:strVal val="visible"/>
                                      </p:to>
                                    </p:set>
                                    <p:animEffect transition="in" filter="wipe(left)">
                                      <p:cBhvr>
                                        <p:cTn id="7" dur="500"/>
                                        <p:tgtEl>
                                          <p:spTgt spid="143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541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Levels of Relationships With Brands</a:t>
            </a:r>
            <a:endParaRPr lang="en-US" sz="2800"/>
          </a:p>
        </p:txBody>
      </p:sp>
      <p:sp>
        <p:nvSpPr>
          <p:cNvPr id="14541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45419" name="Group 11"/>
          <p:cNvGrpSpPr>
            <a:grpSpLocks/>
          </p:cNvGrpSpPr>
          <p:nvPr/>
        </p:nvGrpSpPr>
        <p:grpSpPr bwMode="auto">
          <a:xfrm>
            <a:off x="914400" y="1371600"/>
            <a:ext cx="7626350" cy="4495800"/>
            <a:chOff x="576" y="864"/>
            <a:chExt cx="4804" cy="2832"/>
          </a:xfrm>
        </p:grpSpPr>
        <p:pic>
          <p:nvPicPr>
            <p:cNvPr id="145415" name="Picture 7"/>
            <p:cNvPicPr>
              <a:picLocks noChangeAspect="1" noChangeArrowheads="1"/>
            </p:cNvPicPr>
            <p:nvPr/>
          </p:nvPicPr>
          <p:blipFill>
            <a:blip r:embed="rId3" cstate="print"/>
            <a:srcRect/>
            <a:stretch>
              <a:fillRect/>
            </a:stretch>
          </p:blipFill>
          <p:spPr bwMode="auto">
            <a:xfrm>
              <a:off x="576" y="864"/>
              <a:ext cx="4804" cy="2832"/>
            </a:xfrm>
            <a:prstGeom prst="rect">
              <a:avLst/>
            </a:prstGeom>
            <a:noFill/>
            <a:ln w="28575">
              <a:noFill/>
              <a:miter lim="800000"/>
              <a:headEnd/>
              <a:tailEnd/>
            </a:ln>
            <a:effectLst/>
          </p:spPr>
        </p:pic>
        <p:sp>
          <p:nvSpPr>
            <p:cNvPr id="145416" name="Text Box 8"/>
            <p:cNvSpPr txBox="1">
              <a:spLocks noChangeArrowheads="1"/>
            </p:cNvSpPr>
            <p:nvPr/>
          </p:nvSpPr>
          <p:spPr bwMode="auto">
            <a:xfrm>
              <a:off x="2256" y="1392"/>
              <a:ext cx="1440" cy="269"/>
            </a:xfrm>
            <a:prstGeom prst="rect">
              <a:avLst/>
            </a:prstGeom>
            <a:noFill/>
            <a:ln w="12700">
              <a:noFill/>
              <a:miter lim="800000"/>
              <a:headEnd/>
              <a:tailEnd/>
            </a:ln>
            <a:effectLst/>
          </p:spPr>
          <p:txBody>
            <a:bodyPr>
              <a:spAutoFit/>
            </a:bodyPr>
            <a:lstStyle/>
            <a:p>
              <a:pPr>
                <a:spcBef>
                  <a:spcPct val="50000"/>
                </a:spcBef>
              </a:pPr>
              <a:r>
                <a:rPr lang="en-US"/>
                <a:t>Emotions</a:t>
              </a:r>
            </a:p>
          </p:txBody>
        </p:sp>
        <p:sp>
          <p:nvSpPr>
            <p:cNvPr id="145417" name="Text Box 9"/>
            <p:cNvSpPr txBox="1">
              <a:spLocks noChangeArrowheads="1"/>
            </p:cNvSpPr>
            <p:nvPr/>
          </p:nvSpPr>
          <p:spPr bwMode="auto">
            <a:xfrm>
              <a:off x="2256" y="2160"/>
              <a:ext cx="1440" cy="269"/>
            </a:xfrm>
            <a:prstGeom prst="rect">
              <a:avLst/>
            </a:prstGeom>
            <a:noFill/>
            <a:ln w="12700">
              <a:noFill/>
              <a:miter lim="800000"/>
              <a:headEnd/>
              <a:tailEnd/>
            </a:ln>
            <a:effectLst/>
          </p:spPr>
          <p:txBody>
            <a:bodyPr>
              <a:spAutoFit/>
            </a:bodyPr>
            <a:lstStyle/>
            <a:p>
              <a:pPr>
                <a:spcBef>
                  <a:spcPct val="50000"/>
                </a:spcBef>
              </a:pPr>
              <a:r>
                <a:rPr lang="en-US"/>
                <a:t>Personality</a:t>
              </a:r>
            </a:p>
          </p:txBody>
        </p:sp>
        <p:sp>
          <p:nvSpPr>
            <p:cNvPr id="145418" name="Text Box 10"/>
            <p:cNvSpPr txBox="1">
              <a:spLocks noChangeArrowheads="1"/>
            </p:cNvSpPr>
            <p:nvPr/>
          </p:nvSpPr>
          <p:spPr bwMode="auto">
            <a:xfrm>
              <a:off x="1968" y="2928"/>
              <a:ext cx="2112" cy="269"/>
            </a:xfrm>
            <a:prstGeom prst="rect">
              <a:avLst/>
            </a:prstGeom>
            <a:noFill/>
            <a:ln w="12700">
              <a:noFill/>
              <a:miter lim="800000"/>
              <a:headEnd/>
              <a:tailEnd/>
            </a:ln>
            <a:effectLst/>
          </p:spPr>
          <p:txBody>
            <a:bodyPr>
              <a:spAutoFit/>
            </a:bodyPr>
            <a:lstStyle/>
            <a:p>
              <a:pPr>
                <a:spcBef>
                  <a:spcPct val="50000"/>
                </a:spcBef>
              </a:pPr>
              <a:r>
                <a:rPr lang="en-US"/>
                <a:t>Product Benefits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45419"/>
                                        </p:tgtEl>
                                        <p:attrNameLst>
                                          <p:attrName>style.visibility</p:attrName>
                                        </p:attrNameLst>
                                      </p:cBhvr>
                                      <p:to>
                                        <p:strVal val="visible"/>
                                      </p:to>
                                    </p:set>
                                    <p:animEffect transition="in" filter="checkerboard(across)">
                                      <p:cBhvr>
                                        <p:cTn id="7" dur="500"/>
                                        <p:tgtEl>
                                          <p:spTgt spid="145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745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Test Your Knowledge</a:t>
            </a:r>
            <a:endParaRPr lang="en-US" sz="2800"/>
          </a:p>
        </p:txBody>
      </p:sp>
      <p:sp>
        <p:nvSpPr>
          <p:cNvPr id="14746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47463" name="Text Box 7"/>
          <p:cNvSpPr txBox="1">
            <a:spLocks noChangeArrowheads="1"/>
          </p:cNvSpPr>
          <p:nvPr/>
        </p:nvSpPr>
        <p:spPr bwMode="auto">
          <a:xfrm>
            <a:off x="762000" y="990600"/>
            <a:ext cx="7924800" cy="3862388"/>
          </a:xfrm>
          <a:prstGeom prst="rect">
            <a:avLst/>
          </a:prstGeom>
          <a:noFill/>
          <a:ln w="12700">
            <a:noFill/>
            <a:miter lim="800000"/>
            <a:headEnd/>
            <a:tailEnd/>
          </a:ln>
          <a:effectLst/>
        </p:spPr>
        <p:txBody>
          <a:bodyPr>
            <a:spAutoFit/>
          </a:bodyPr>
          <a:lstStyle/>
          <a:p>
            <a:pPr algn="l">
              <a:spcAft>
                <a:spcPct val="25000"/>
              </a:spcAft>
            </a:pPr>
            <a:r>
              <a:rPr lang="en-US"/>
              <a:t>According to McCann-Erickson's concept of emotional bonding, the strongest relationship that develops between a brand and a consumer is based on: </a:t>
            </a:r>
          </a:p>
          <a:p>
            <a:pPr algn="l">
              <a:spcAft>
                <a:spcPct val="25000"/>
              </a:spcAft>
            </a:pPr>
            <a:r>
              <a:rPr lang="en-US"/>
              <a:t>	A)  Product benefits </a:t>
            </a:r>
          </a:p>
          <a:p>
            <a:pPr algn="l">
              <a:spcAft>
                <a:spcPct val="25000"/>
              </a:spcAft>
            </a:pPr>
            <a:r>
              <a:rPr lang="en-US"/>
              <a:t>	B)  Brand personality </a:t>
            </a:r>
          </a:p>
          <a:p>
            <a:pPr algn="l">
              <a:spcAft>
                <a:spcPct val="25000"/>
              </a:spcAft>
            </a:pPr>
            <a:r>
              <a:rPr lang="en-US"/>
              <a:t>	C)  Feelings or emotional attachment to </a:t>
            </a:r>
            <a:br>
              <a:rPr lang="en-US"/>
            </a:br>
            <a:r>
              <a:rPr lang="en-US"/>
              <a:t>	     the brand </a:t>
            </a:r>
          </a:p>
          <a:p>
            <a:pPr algn="l">
              <a:spcAft>
                <a:spcPct val="25000"/>
              </a:spcAft>
            </a:pPr>
            <a:r>
              <a:rPr lang="en-US"/>
              <a:t>	D)  Rational motives </a:t>
            </a:r>
          </a:p>
          <a:p>
            <a:pPr algn="l"/>
            <a:r>
              <a:rPr lang="en-US"/>
              <a:t>	E)  Competitive advantage over similar 		     products in the market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950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MasterCard Creates an Emotional Bond</a:t>
            </a:r>
            <a:endParaRPr lang="en-US" sz="2800"/>
          </a:p>
        </p:txBody>
      </p:sp>
      <p:sp>
        <p:nvSpPr>
          <p:cNvPr id="14950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49511" name="Picture 7"/>
          <p:cNvPicPr>
            <a:picLocks noChangeAspect="1" noChangeArrowheads="1"/>
          </p:cNvPicPr>
          <p:nvPr/>
        </p:nvPicPr>
        <p:blipFill>
          <a:blip r:embed="rId3" cstate="print"/>
          <a:srcRect/>
          <a:stretch>
            <a:fillRect/>
          </a:stretch>
        </p:blipFill>
        <p:spPr bwMode="auto">
          <a:xfrm>
            <a:off x="2743200" y="990600"/>
            <a:ext cx="3908425" cy="514985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49511"/>
                                        </p:tgtEl>
                                        <p:attrNameLst>
                                          <p:attrName>style.visibility</p:attrName>
                                        </p:attrNameLst>
                                      </p:cBhvr>
                                      <p:to>
                                        <p:strVal val="visible"/>
                                      </p:to>
                                    </p:set>
                                    <p:animEffect transition="in" filter="diamond(in)">
                                      <p:cBhvr>
                                        <p:cTn id="7" dur="1000"/>
                                        <p:tgtEl>
                                          <p:spTgt spid="149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155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Reminder Advertising</a:t>
            </a:r>
            <a:endParaRPr lang="en-US" sz="2800"/>
          </a:p>
        </p:txBody>
      </p:sp>
      <p:sp>
        <p:nvSpPr>
          <p:cNvPr id="15155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51559" name="Picture 7"/>
          <p:cNvPicPr>
            <a:picLocks noChangeAspect="1" noChangeArrowheads="1"/>
          </p:cNvPicPr>
          <p:nvPr/>
        </p:nvPicPr>
        <p:blipFill>
          <a:blip r:embed="rId3" cstate="print"/>
          <a:srcRect/>
          <a:stretch>
            <a:fillRect/>
          </a:stretch>
        </p:blipFill>
        <p:spPr bwMode="auto">
          <a:xfrm>
            <a:off x="2590800" y="1066800"/>
            <a:ext cx="4059238" cy="5019675"/>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51559"/>
                                        </p:tgtEl>
                                        <p:attrNameLst>
                                          <p:attrName>style.visibility</p:attrName>
                                        </p:attrNameLst>
                                      </p:cBhvr>
                                      <p:to>
                                        <p:strVal val="visible"/>
                                      </p:to>
                                    </p:set>
                                    <p:animEffect transition="in" filter="box(in)">
                                      <p:cBhvr>
                                        <p:cTn id="7" dur="500"/>
                                        <p:tgtEl>
                                          <p:spTgt spid="151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360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Teaser Ads Excite Curiosity</a:t>
            </a:r>
            <a:endParaRPr lang="en-US" sz="2800"/>
          </a:p>
        </p:txBody>
      </p:sp>
      <p:sp>
        <p:nvSpPr>
          <p:cNvPr id="15360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53607" name="Picture 7"/>
          <p:cNvPicPr>
            <a:picLocks noChangeAspect="1" noChangeArrowheads="1"/>
          </p:cNvPicPr>
          <p:nvPr/>
        </p:nvPicPr>
        <p:blipFill>
          <a:blip r:embed="rId3" cstate="print"/>
          <a:srcRect/>
          <a:stretch>
            <a:fillRect/>
          </a:stretch>
        </p:blipFill>
        <p:spPr bwMode="auto">
          <a:xfrm>
            <a:off x="990600" y="1371600"/>
            <a:ext cx="7127875" cy="4308475"/>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3607"/>
                                        </p:tgtEl>
                                        <p:attrNameLst>
                                          <p:attrName>style.visibility</p:attrName>
                                        </p:attrNameLst>
                                      </p:cBhvr>
                                      <p:to>
                                        <p:strVal val="visible"/>
                                      </p:to>
                                    </p:set>
                                    <p:animEffect transition="in" filter="wipe(left)">
                                      <p:cBhvr>
                                        <p:cTn id="7" dur="1000"/>
                                        <p:tgtEl>
                                          <p:spTgt spid="153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565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Ad Execution Techniques</a:t>
            </a:r>
            <a:endParaRPr lang="en-US" sz="2800"/>
          </a:p>
        </p:txBody>
      </p:sp>
      <p:sp>
        <p:nvSpPr>
          <p:cNvPr id="15565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55655" name="Rectangle 7"/>
          <p:cNvSpPr>
            <a:spLocks noChangeArrowheads="1"/>
          </p:cNvSpPr>
          <p:nvPr/>
        </p:nvSpPr>
        <p:spPr bwMode="auto">
          <a:xfrm>
            <a:off x="4724400" y="2209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pPr eaLnBrk="1" hangingPunct="1">
              <a:spcBef>
                <a:spcPct val="50000"/>
              </a:spcBef>
            </a:pPr>
            <a:r>
              <a:rPr lang="en-US" sz="2400">
                <a:cs typeface="Times New Roman" pitchFamily="18" charset="0"/>
              </a:rPr>
              <a:t>Personality Symbol</a:t>
            </a:r>
            <a:r>
              <a:rPr lang="en-US" sz="2400"/>
              <a:t> </a:t>
            </a:r>
          </a:p>
        </p:txBody>
      </p:sp>
      <p:sp>
        <p:nvSpPr>
          <p:cNvPr id="155656" name="Rectangle 8"/>
          <p:cNvSpPr>
            <a:spLocks noChangeArrowheads="1"/>
          </p:cNvSpPr>
          <p:nvPr/>
        </p:nvSpPr>
        <p:spPr bwMode="auto">
          <a:xfrm>
            <a:off x="1066800" y="15240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pPr eaLnBrk="1" hangingPunct="1">
              <a:spcBef>
                <a:spcPct val="50000"/>
              </a:spcBef>
            </a:pPr>
            <a:r>
              <a:rPr lang="en-US" sz="2400"/>
              <a:t>Straight sell</a:t>
            </a:r>
          </a:p>
        </p:txBody>
      </p:sp>
      <p:sp>
        <p:nvSpPr>
          <p:cNvPr id="155657" name="Rectangle 9"/>
          <p:cNvSpPr>
            <a:spLocks noChangeArrowheads="1"/>
          </p:cNvSpPr>
          <p:nvPr/>
        </p:nvSpPr>
        <p:spPr bwMode="auto">
          <a:xfrm>
            <a:off x="1066800" y="2209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Scientific/Technical</a:t>
            </a:r>
          </a:p>
        </p:txBody>
      </p:sp>
      <p:sp>
        <p:nvSpPr>
          <p:cNvPr id="155658" name="Rectangle 10"/>
          <p:cNvSpPr>
            <a:spLocks noChangeArrowheads="1"/>
          </p:cNvSpPr>
          <p:nvPr/>
        </p:nvSpPr>
        <p:spPr bwMode="auto">
          <a:xfrm>
            <a:off x="1066800" y="2971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Demonstration</a:t>
            </a:r>
          </a:p>
        </p:txBody>
      </p:sp>
      <p:sp>
        <p:nvSpPr>
          <p:cNvPr id="155659" name="Rectangle 11"/>
          <p:cNvSpPr>
            <a:spLocks noChangeArrowheads="1"/>
          </p:cNvSpPr>
          <p:nvPr/>
        </p:nvSpPr>
        <p:spPr bwMode="auto">
          <a:xfrm>
            <a:off x="1066800" y="3733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Comparison</a:t>
            </a:r>
          </a:p>
        </p:txBody>
      </p:sp>
      <p:sp>
        <p:nvSpPr>
          <p:cNvPr id="155660" name="Rectangle 12"/>
          <p:cNvSpPr>
            <a:spLocks noChangeArrowheads="1"/>
          </p:cNvSpPr>
          <p:nvPr/>
        </p:nvSpPr>
        <p:spPr bwMode="auto">
          <a:xfrm>
            <a:off x="1066800" y="4495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pPr eaLnBrk="1" hangingPunct="1">
              <a:spcBef>
                <a:spcPct val="50000"/>
              </a:spcBef>
            </a:pPr>
            <a:r>
              <a:rPr lang="en-US" sz="2400"/>
              <a:t>Testimonial</a:t>
            </a:r>
          </a:p>
        </p:txBody>
      </p:sp>
      <p:sp>
        <p:nvSpPr>
          <p:cNvPr id="155661" name="Rectangle 13"/>
          <p:cNvSpPr>
            <a:spLocks noChangeArrowheads="1"/>
          </p:cNvSpPr>
          <p:nvPr/>
        </p:nvSpPr>
        <p:spPr bwMode="auto">
          <a:xfrm>
            <a:off x="4724400" y="4495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Humor</a:t>
            </a:r>
          </a:p>
        </p:txBody>
      </p:sp>
      <p:sp>
        <p:nvSpPr>
          <p:cNvPr id="155662" name="Rectangle 14"/>
          <p:cNvSpPr>
            <a:spLocks noChangeArrowheads="1"/>
          </p:cNvSpPr>
          <p:nvPr/>
        </p:nvSpPr>
        <p:spPr bwMode="auto">
          <a:xfrm>
            <a:off x="1066800" y="5257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pPr eaLnBrk="1" hangingPunct="1">
              <a:spcBef>
                <a:spcPct val="50000"/>
              </a:spcBef>
            </a:pPr>
            <a:r>
              <a:rPr lang="en-US" sz="2400"/>
              <a:t>Slice of life</a:t>
            </a:r>
          </a:p>
        </p:txBody>
      </p:sp>
      <p:sp>
        <p:nvSpPr>
          <p:cNvPr id="155663" name="Rectangle 15"/>
          <p:cNvSpPr>
            <a:spLocks noChangeArrowheads="1"/>
          </p:cNvSpPr>
          <p:nvPr/>
        </p:nvSpPr>
        <p:spPr bwMode="auto">
          <a:xfrm>
            <a:off x="4724400" y="2971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Imagery</a:t>
            </a:r>
          </a:p>
        </p:txBody>
      </p:sp>
      <p:sp>
        <p:nvSpPr>
          <p:cNvPr id="155664" name="Rectangle 16"/>
          <p:cNvSpPr>
            <a:spLocks noChangeArrowheads="1"/>
          </p:cNvSpPr>
          <p:nvPr/>
        </p:nvSpPr>
        <p:spPr bwMode="auto">
          <a:xfrm>
            <a:off x="4724400" y="15240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Animation</a:t>
            </a:r>
          </a:p>
        </p:txBody>
      </p:sp>
      <p:sp>
        <p:nvSpPr>
          <p:cNvPr id="155665" name="Rectangle 17"/>
          <p:cNvSpPr>
            <a:spLocks noChangeArrowheads="1"/>
          </p:cNvSpPr>
          <p:nvPr/>
        </p:nvSpPr>
        <p:spPr bwMode="auto">
          <a:xfrm>
            <a:off x="4724400" y="3733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Dramatization</a:t>
            </a:r>
          </a:p>
        </p:txBody>
      </p:sp>
      <p:sp>
        <p:nvSpPr>
          <p:cNvPr id="155666" name="Rectangle 18"/>
          <p:cNvSpPr>
            <a:spLocks noChangeArrowheads="1"/>
          </p:cNvSpPr>
          <p:nvPr/>
        </p:nvSpPr>
        <p:spPr bwMode="auto">
          <a:xfrm>
            <a:off x="4724400" y="5257800"/>
            <a:ext cx="3276600" cy="457200"/>
          </a:xfrm>
          <a:prstGeom prst="rect">
            <a:avLst/>
          </a:prstGeom>
          <a:solidFill>
            <a:srgbClr val="FAC28A"/>
          </a:solidFill>
          <a:ln w="25400">
            <a:solidFill>
              <a:schemeClr val="tx1"/>
            </a:solidFill>
            <a:miter lim="800000"/>
            <a:headEnd/>
            <a:tailEnd/>
          </a:ln>
          <a:effectLst>
            <a:outerShdw dist="71842" dir="2700000" algn="ctr" rotWithShape="0">
              <a:schemeClr val="tx2"/>
            </a:outerShdw>
          </a:effectLst>
        </p:spPr>
        <p:txBody>
          <a:bodyPr anchor="ctr"/>
          <a:lstStyle/>
          <a:p>
            <a:r>
              <a:rPr lang="en-US" sz="2400"/>
              <a:t>Combinations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5656"/>
                                        </p:tgtEl>
                                        <p:attrNameLst>
                                          <p:attrName>style.visibility</p:attrName>
                                        </p:attrNameLst>
                                      </p:cBhvr>
                                      <p:to>
                                        <p:strVal val="visible"/>
                                      </p:to>
                                    </p:set>
                                    <p:animEffect transition="in" filter="wipe(left)">
                                      <p:cBhvr>
                                        <p:cTn id="7" dur="500"/>
                                        <p:tgtEl>
                                          <p:spTgt spid="1556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5657"/>
                                        </p:tgtEl>
                                        <p:attrNameLst>
                                          <p:attrName>style.visibility</p:attrName>
                                        </p:attrNameLst>
                                      </p:cBhvr>
                                      <p:to>
                                        <p:strVal val="visible"/>
                                      </p:to>
                                    </p:set>
                                    <p:animEffect transition="in" filter="wipe(left)">
                                      <p:cBhvr>
                                        <p:cTn id="11" dur="500"/>
                                        <p:tgtEl>
                                          <p:spTgt spid="15565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5658"/>
                                        </p:tgtEl>
                                        <p:attrNameLst>
                                          <p:attrName>style.visibility</p:attrName>
                                        </p:attrNameLst>
                                      </p:cBhvr>
                                      <p:to>
                                        <p:strVal val="visible"/>
                                      </p:to>
                                    </p:set>
                                    <p:animEffect transition="in" filter="wipe(left)">
                                      <p:cBhvr>
                                        <p:cTn id="15" dur="500"/>
                                        <p:tgtEl>
                                          <p:spTgt spid="15565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5659"/>
                                        </p:tgtEl>
                                        <p:attrNameLst>
                                          <p:attrName>style.visibility</p:attrName>
                                        </p:attrNameLst>
                                      </p:cBhvr>
                                      <p:to>
                                        <p:strVal val="visible"/>
                                      </p:to>
                                    </p:set>
                                    <p:animEffect transition="in" filter="wipe(left)">
                                      <p:cBhvr>
                                        <p:cTn id="19" dur="500"/>
                                        <p:tgtEl>
                                          <p:spTgt spid="15565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5660"/>
                                        </p:tgtEl>
                                        <p:attrNameLst>
                                          <p:attrName>style.visibility</p:attrName>
                                        </p:attrNameLst>
                                      </p:cBhvr>
                                      <p:to>
                                        <p:strVal val="visible"/>
                                      </p:to>
                                    </p:set>
                                    <p:animEffect transition="in" filter="wipe(left)">
                                      <p:cBhvr>
                                        <p:cTn id="23" dur="500"/>
                                        <p:tgtEl>
                                          <p:spTgt spid="15566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5662"/>
                                        </p:tgtEl>
                                        <p:attrNameLst>
                                          <p:attrName>style.visibility</p:attrName>
                                        </p:attrNameLst>
                                      </p:cBhvr>
                                      <p:to>
                                        <p:strVal val="visible"/>
                                      </p:to>
                                    </p:set>
                                    <p:animEffect transition="in" filter="wipe(left)">
                                      <p:cBhvr>
                                        <p:cTn id="27" dur="500"/>
                                        <p:tgtEl>
                                          <p:spTgt spid="15566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5664"/>
                                        </p:tgtEl>
                                        <p:attrNameLst>
                                          <p:attrName>style.visibility</p:attrName>
                                        </p:attrNameLst>
                                      </p:cBhvr>
                                      <p:to>
                                        <p:strVal val="visible"/>
                                      </p:to>
                                    </p:set>
                                    <p:animEffect transition="in" filter="wipe(left)">
                                      <p:cBhvr>
                                        <p:cTn id="32" dur="500"/>
                                        <p:tgtEl>
                                          <p:spTgt spid="155664"/>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55655"/>
                                        </p:tgtEl>
                                        <p:attrNameLst>
                                          <p:attrName>style.visibility</p:attrName>
                                        </p:attrNameLst>
                                      </p:cBhvr>
                                      <p:to>
                                        <p:strVal val="visible"/>
                                      </p:to>
                                    </p:set>
                                    <p:animEffect transition="in" filter="wipe(left)">
                                      <p:cBhvr>
                                        <p:cTn id="36" dur="500"/>
                                        <p:tgtEl>
                                          <p:spTgt spid="155655"/>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55663"/>
                                        </p:tgtEl>
                                        <p:attrNameLst>
                                          <p:attrName>style.visibility</p:attrName>
                                        </p:attrNameLst>
                                      </p:cBhvr>
                                      <p:to>
                                        <p:strVal val="visible"/>
                                      </p:to>
                                    </p:set>
                                    <p:animEffect transition="in" filter="wipe(left)">
                                      <p:cBhvr>
                                        <p:cTn id="40" dur="500"/>
                                        <p:tgtEl>
                                          <p:spTgt spid="155663"/>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55665"/>
                                        </p:tgtEl>
                                        <p:attrNameLst>
                                          <p:attrName>style.visibility</p:attrName>
                                        </p:attrNameLst>
                                      </p:cBhvr>
                                      <p:to>
                                        <p:strVal val="visible"/>
                                      </p:to>
                                    </p:set>
                                    <p:animEffect transition="in" filter="wipe(left)">
                                      <p:cBhvr>
                                        <p:cTn id="44" dur="500"/>
                                        <p:tgtEl>
                                          <p:spTgt spid="155665"/>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55661"/>
                                        </p:tgtEl>
                                        <p:attrNameLst>
                                          <p:attrName>style.visibility</p:attrName>
                                        </p:attrNameLst>
                                      </p:cBhvr>
                                      <p:to>
                                        <p:strVal val="visible"/>
                                      </p:to>
                                    </p:set>
                                    <p:animEffect transition="in" filter="wipe(left)">
                                      <p:cBhvr>
                                        <p:cTn id="48" dur="500"/>
                                        <p:tgtEl>
                                          <p:spTgt spid="155661"/>
                                        </p:tgtEl>
                                      </p:cBhvr>
                                    </p:animEffec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155666"/>
                                        </p:tgtEl>
                                        <p:attrNameLst>
                                          <p:attrName>style.visibility</p:attrName>
                                        </p:attrNameLst>
                                      </p:cBhvr>
                                      <p:to>
                                        <p:strVal val="visible"/>
                                      </p:to>
                                    </p:set>
                                    <p:animEffect transition="in" filter="wipe(left)">
                                      <p:cBhvr>
                                        <p:cTn id="52" dur="500"/>
                                        <p:tgtEl>
                                          <p:spTgt spid="155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5" grpId="0" animBg="1" autoUpdateAnimBg="0"/>
      <p:bldP spid="155656" grpId="0" animBg="1" autoUpdateAnimBg="0"/>
      <p:bldP spid="155657" grpId="0" animBg="1" autoUpdateAnimBg="0"/>
      <p:bldP spid="155658" grpId="0" animBg="1" autoUpdateAnimBg="0"/>
      <p:bldP spid="155659" grpId="0" animBg="1" autoUpdateAnimBg="0"/>
      <p:bldP spid="155660" grpId="0" animBg="1" autoUpdateAnimBg="0"/>
      <p:bldP spid="155661" grpId="0" animBg="1" autoUpdateAnimBg="0"/>
      <p:bldP spid="155662" grpId="0" animBg="1" autoUpdateAnimBg="0"/>
      <p:bldP spid="155663" grpId="0" animBg="1" autoUpdateAnimBg="0"/>
      <p:bldP spid="155664" grpId="0" animBg="1" autoUpdateAnimBg="0"/>
      <p:bldP spid="155665" grpId="0" animBg="1" autoUpdateAnimBg="0"/>
      <p:bldP spid="155666"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769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Straight Sell or Factual Image</a:t>
            </a:r>
            <a:endParaRPr lang="en-US" sz="2800"/>
          </a:p>
        </p:txBody>
      </p:sp>
      <p:sp>
        <p:nvSpPr>
          <p:cNvPr id="15770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57703" name="Picture 7"/>
          <p:cNvPicPr>
            <a:picLocks noChangeAspect="1" noChangeArrowheads="1"/>
          </p:cNvPicPr>
          <p:nvPr/>
        </p:nvPicPr>
        <p:blipFill>
          <a:blip r:embed="rId3" cstate="print"/>
          <a:srcRect/>
          <a:stretch>
            <a:fillRect/>
          </a:stretch>
        </p:blipFill>
        <p:spPr bwMode="auto">
          <a:xfrm>
            <a:off x="838200" y="1295400"/>
            <a:ext cx="7462838" cy="4484688"/>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57703"/>
                                        </p:tgtEl>
                                        <p:attrNameLst>
                                          <p:attrName>style.visibility</p:attrName>
                                        </p:attrNameLst>
                                      </p:cBhvr>
                                      <p:to>
                                        <p:strVal val="visible"/>
                                      </p:to>
                                    </p:set>
                                    <p:animEffect transition="in" filter="diamond(in)">
                                      <p:cBhvr>
                                        <p:cTn id="7" dur="500"/>
                                        <p:tgtEl>
                                          <p:spTgt spid="157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5974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Mentadent Uses a Demonstration Ad</a:t>
            </a:r>
            <a:endParaRPr lang="en-US" sz="2800"/>
          </a:p>
        </p:txBody>
      </p:sp>
      <p:sp>
        <p:nvSpPr>
          <p:cNvPr id="15974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59751" name="Picture 7" descr="Mentadent"/>
          <p:cNvPicPr>
            <a:picLocks noGrp="1" noChangeAspect="1" noChangeArrowheads="1"/>
          </p:cNvPicPr>
          <p:nvPr>
            <p:ph idx="1"/>
          </p:nvPr>
        </p:nvPicPr>
        <p:blipFill>
          <a:blip r:embed="rId3" cstate="print"/>
          <a:srcRect/>
          <a:stretch>
            <a:fillRect/>
          </a:stretch>
        </p:blipFill>
        <p:spPr>
          <a:xfrm>
            <a:off x="2362200" y="1066800"/>
            <a:ext cx="4495800" cy="5257800"/>
          </a:xfrm>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59751"/>
                                        </p:tgtEl>
                                        <p:attrNameLst>
                                          <p:attrName>style.visibility</p:attrName>
                                        </p:attrNameLst>
                                      </p:cBhvr>
                                      <p:to>
                                        <p:strVal val="visible"/>
                                      </p:to>
                                    </p:set>
                                    <p:animEffect transition="in" filter="wedge">
                                      <p:cBhvr>
                                        <p:cTn id="7" dur="1000"/>
                                        <p:tgtEl>
                                          <p:spTgt spid="159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179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Slice-of-Life Execution</a:t>
            </a:r>
            <a:endParaRPr lang="en-US" sz="2800"/>
          </a:p>
        </p:txBody>
      </p:sp>
      <p:sp>
        <p:nvSpPr>
          <p:cNvPr id="16179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61800" name="Picture 8"/>
          <p:cNvPicPr>
            <a:picLocks noChangeAspect="1" noChangeArrowheads="1"/>
          </p:cNvPicPr>
          <p:nvPr/>
        </p:nvPicPr>
        <p:blipFill>
          <a:blip r:embed="rId3" cstate="print"/>
          <a:srcRect/>
          <a:stretch>
            <a:fillRect/>
          </a:stretch>
        </p:blipFill>
        <p:spPr bwMode="auto">
          <a:xfrm>
            <a:off x="1219200" y="1371600"/>
            <a:ext cx="6908800" cy="457200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61800"/>
                                        </p:tgtEl>
                                        <p:attrNameLst>
                                          <p:attrName>style.visibility</p:attrName>
                                        </p:attrNameLst>
                                      </p:cBhvr>
                                      <p:to>
                                        <p:strVal val="visible"/>
                                      </p:to>
                                    </p:set>
                                    <p:animEffect transition="in" filter="blinds(horizontal)">
                                      <p:cBhvr>
                                        <p:cTn id="7" dur="500"/>
                                        <p:tgtEl>
                                          <p:spTgt spid="161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78853" name="Rectangle 5"/>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Appeals and Execution Style</a:t>
            </a:r>
            <a:endParaRPr lang="en-US" sz="2800"/>
          </a:p>
        </p:txBody>
      </p:sp>
      <p:sp>
        <p:nvSpPr>
          <p:cNvPr id="78855" name="Line 7"/>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78881" name="Group 33"/>
          <p:cNvGrpSpPr>
            <a:grpSpLocks/>
          </p:cNvGrpSpPr>
          <p:nvPr/>
        </p:nvGrpSpPr>
        <p:grpSpPr bwMode="auto">
          <a:xfrm>
            <a:off x="3352800" y="2209800"/>
            <a:ext cx="5029200" cy="1143000"/>
            <a:chOff x="2064" y="1440"/>
            <a:chExt cx="3168" cy="720"/>
          </a:xfrm>
        </p:grpSpPr>
        <p:sp>
          <p:nvSpPr>
            <p:cNvPr id="78882" name="Rectangle 34"/>
            <p:cNvSpPr>
              <a:spLocks noChangeArrowheads="1"/>
            </p:cNvSpPr>
            <p:nvPr/>
          </p:nvSpPr>
          <p:spPr bwMode="auto">
            <a:xfrm>
              <a:off x="2544" y="1536"/>
              <a:ext cx="2688"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80000"/>
                </a:lnSpc>
                <a:spcBef>
                  <a:spcPct val="20000"/>
                </a:spcBef>
                <a:buClr>
                  <a:schemeClr val="tx1"/>
                </a:buClr>
              </a:pPr>
              <a:r>
                <a:rPr lang="en-US" sz="2000"/>
                <a:t>To influence consumer feelings toward a product, </a:t>
              </a:r>
              <a:br>
                <a:rPr lang="en-US" sz="2000"/>
              </a:br>
              <a:r>
                <a:rPr lang="en-US" sz="2000"/>
                <a:t>service or cause</a:t>
              </a:r>
            </a:p>
          </p:txBody>
        </p:sp>
        <p:sp>
          <p:nvSpPr>
            <p:cNvPr id="78883" name="Line 35"/>
            <p:cNvSpPr>
              <a:spLocks noChangeShapeType="1"/>
            </p:cNvSpPr>
            <p:nvPr/>
          </p:nvSpPr>
          <p:spPr bwMode="auto">
            <a:xfrm>
              <a:off x="2064" y="1440"/>
              <a:ext cx="480" cy="384"/>
            </a:xfrm>
            <a:prstGeom prst="line">
              <a:avLst/>
            </a:prstGeom>
            <a:noFill/>
            <a:ln w="28575">
              <a:solidFill>
                <a:schemeClr val="tx1"/>
              </a:solidFill>
              <a:round/>
              <a:headEnd/>
              <a:tailEnd/>
            </a:ln>
            <a:effectLst/>
          </p:spPr>
          <p:txBody>
            <a:bodyPr wrap="none" anchor="ctr"/>
            <a:lstStyle/>
            <a:p>
              <a:endParaRPr lang="en-US"/>
            </a:p>
          </p:txBody>
        </p:sp>
      </p:grpSp>
      <p:grpSp>
        <p:nvGrpSpPr>
          <p:cNvPr id="78884" name="Group 36"/>
          <p:cNvGrpSpPr>
            <a:grpSpLocks/>
          </p:cNvGrpSpPr>
          <p:nvPr/>
        </p:nvGrpSpPr>
        <p:grpSpPr bwMode="auto">
          <a:xfrm>
            <a:off x="3352800" y="1143000"/>
            <a:ext cx="5029200" cy="1066800"/>
            <a:chOff x="2064" y="768"/>
            <a:chExt cx="3168" cy="672"/>
          </a:xfrm>
        </p:grpSpPr>
        <p:sp>
          <p:nvSpPr>
            <p:cNvPr id="78885" name="Rectangle 37"/>
            <p:cNvSpPr>
              <a:spLocks noChangeArrowheads="1"/>
            </p:cNvSpPr>
            <p:nvPr/>
          </p:nvSpPr>
          <p:spPr bwMode="auto">
            <a:xfrm>
              <a:off x="2544" y="768"/>
              <a:ext cx="2688"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sz="2000"/>
                <a:t>The approach used to attract the attention of consumers</a:t>
              </a:r>
            </a:p>
          </p:txBody>
        </p:sp>
        <p:sp>
          <p:nvSpPr>
            <p:cNvPr id="78886" name="Line 38"/>
            <p:cNvSpPr>
              <a:spLocks noChangeShapeType="1"/>
            </p:cNvSpPr>
            <p:nvPr/>
          </p:nvSpPr>
          <p:spPr bwMode="auto">
            <a:xfrm flipV="1">
              <a:off x="2064" y="1056"/>
              <a:ext cx="480" cy="384"/>
            </a:xfrm>
            <a:prstGeom prst="line">
              <a:avLst/>
            </a:prstGeom>
            <a:noFill/>
            <a:ln w="28575">
              <a:solidFill>
                <a:schemeClr val="tx1"/>
              </a:solidFill>
              <a:round/>
              <a:headEnd/>
              <a:tailEnd/>
            </a:ln>
            <a:effectLst/>
          </p:spPr>
          <p:txBody>
            <a:bodyPr wrap="none" anchor="ctr"/>
            <a:lstStyle/>
            <a:p>
              <a:endParaRPr lang="en-US"/>
            </a:p>
          </p:txBody>
        </p:sp>
      </p:grpSp>
      <p:grpSp>
        <p:nvGrpSpPr>
          <p:cNvPr id="78887" name="Group 39"/>
          <p:cNvGrpSpPr>
            <a:grpSpLocks/>
          </p:cNvGrpSpPr>
          <p:nvPr/>
        </p:nvGrpSpPr>
        <p:grpSpPr bwMode="auto">
          <a:xfrm>
            <a:off x="3352800" y="3886200"/>
            <a:ext cx="5029200" cy="1066800"/>
            <a:chOff x="2064" y="2496"/>
            <a:chExt cx="3168" cy="672"/>
          </a:xfrm>
        </p:grpSpPr>
        <p:sp>
          <p:nvSpPr>
            <p:cNvPr id="78888" name="Rectangle 40"/>
            <p:cNvSpPr>
              <a:spLocks noChangeArrowheads="1"/>
            </p:cNvSpPr>
            <p:nvPr/>
          </p:nvSpPr>
          <p:spPr bwMode="auto">
            <a:xfrm>
              <a:off x="2544" y="2496"/>
              <a:ext cx="2688"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sz="2000"/>
                <a:t>The way an appeal is turned into an advertising message</a:t>
              </a:r>
            </a:p>
          </p:txBody>
        </p:sp>
        <p:sp>
          <p:nvSpPr>
            <p:cNvPr id="78889" name="Line 41"/>
            <p:cNvSpPr>
              <a:spLocks noChangeShapeType="1"/>
            </p:cNvSpPr>
            <p:nvPr/>
          </p:nvSpPr>
          <p:spPr bwMode="auto">
            <a:xfrm flipV="1">
              <a:off x="2064" y="2784"/>
              <a:ext cx="480" cy="384"/>
            </a:xfrm>
            <a:prstGeom prst="line">
              <a:avLst/>
            </a:prstGeom>
            <a:noFill/>
            <a:ln w="28575">
              <a:solidFill>
                <a:schemeClr val="tx1"/>
              </a:solidFill>
              <a:round/>
              <a:headEnd/>
              <a:tailEnd/>
            </a:ln>
            <a:effectLst/>
          </p:spPr>
          <p:txBody>
            <a:bodyPr wrap="none" anchor="ctr"/>
            <a:lstStyle/>
            <a:p>
              <a:endParaRPr lang="en-US"/>
            </a:p>
          </p:txBody>
        </p:sp>
      </p:grpSp>
      <p:grpSp>
        <p:nvGrpSpPr>
          <p:cNvPr id="78890" name="Group 42"/>
          <p:cNvGrpSpPr>
            <a:grpSpLocks/>
          </p:cNvGrpSpPr>
          <p:nvPr/>
        </p:nvGrpSpPr>
        <p:grpSpPr bwMode="auto">
          <a:xfrm>
            <a:off x="3352800" y="4953000"/>
            <a:ext cx="5029200" cy="1143000"/>
            <a:chOff x="2064" y="3168"/>
            <a:chExt cx="3168" cy="720"/>
          </a:xfrm>
        </p:grpSpPr>
        <p:sp>
          <p:nvSpPr>
            <p:cNvPr id="78891" name="Rectangle 43"/>
            <p:cNvSpPr>
              <a:spLocks noChangeArrowheads="1"/>
            </p:cNvSpPr>
            <p:nvPr/>
          </p:nvSpPr>
          <p:spPr bwMode="auto">
            <a:xfrm>
              <a:off x="2544" y="3264"/>
              <a:ext cx="2688"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spcBef>
                  <a:spcPct val="20000"/>
                </a:spcBef>
                <a:buClr>
                  <a:schemeClr val="tx1"/>
                </a:buClr>
              </a:pPr>
              <a:r>
                <a:rPr lang="en-US" sz="2000"/>
                <a:t>The way the message is presented to the consumer</a:t>
              </a:r>
            </a:p>
          </p:txBody>
        </p:sp>
        <p:sp>
          <p:nvSpPr>
            <p:cNvPr id="78892" name="Line 44"/>
            <p:cNvSpPr>
              <a:spLocks noChangeShapeType="1"/>
            </p:cNvSpPr>
            <p:nvPr/>
          </p:nvSpPr>
          <p:spPr bwMode="auto">
            <a:xfrm>
              <a:off x="2064" y="3168"/>
              <a:ext cx="480" cy="384"/>
            </a:xfrm>
            <a:prstGeom prst="line">
              <a:avLst/>
            </a:prstGeom>
            <a:noFill/>
            <a:ln w="28575">
              <a:solidFill>
                <a:schemeClr val="tx1"/>
              </a:solidFill>
              <a:round/>
              <a:headEnd/>
              <a:tailEnd/>
            </a:ln>
            <a:effectLst/>
          </p:spPr>
          <p:txBody>
            <a:bodyPr wrap="none" anchor="ctr"/>
            <a:lstStyle/>
            <a:p>
              <a:endParaRPr lang="en-US"/>
            </a:p>
          </p:txBody>
        </p:sp>
      </p:grpSp>
      <p:sp>
        <p:nvSpPr>
          <p:cNvPr id="78893" name="Rectangle 45"/>
          <p:cNvSpPr>
            <a:spLocks noChangeArrowheads="1"/>
          </p:cNvSpPr>
          <p:nvPr/>
        </p:nvSpPr>
        <p:spPr bwMode="auto">
          <a:xfrm>
            <a:off x="838200" y="1447800"/>
            <a:ext cx="2514600" cy="15240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Advertising</a:t>
            </a:r>
          </a:p>
          <a:p>
            <a:r>
              <a:rPr lang="en-US" sz="2400" b="1"/>
              <a:t>Appeals</a:t>
            </a:r>
          </a:p>
        </p:txBody>
      </p:sp>
      <p:sp>
        <p:nvSpPr>
          <p:cNvPr id="78894" name="Rectangle 46"/>
          <p:cNvSpPr>
            <a:spLocks noChangeArrowheads="1"/>
          </p:cNvSpPr>
          <p:nvPr/>
        </p:nvSpPr>
        <p:spPr bwMode="auto">
          <a:xfrm>
            <a:off x="838200" y="4191000"/>
            <a:ext cx="2514600" cy="15240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Execution</a:t>
            </a:r>
          </a:p>
          <a:p>
            <a:r>
              <a:rPr lang="en-US" sz="2400" b="1"/>
              <a:t>Style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8893"/>
                                        </p:tgtEl>
                                        <p:attrNameLst>
                                          <p:attrName>style.visibility</p:attrName>
                                        </p:attrNameLst>
                                      </p:cBhvr>
                                      <p:to>
                                        <p:strVal val="visible"/>
                                      </p:to>
                                    </p:set>
                                    <p:animEffect transition="in" filter="box(out)">
                                      <p:cBhvr>
                                        <p:cTn id="7" dur="500"/>
                                        <p:tgtEl>
                                          <p:spTgt spid="7889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8884"/>
                                        </p:tgtEl>
                                        <p:attrNameLst>
                                          <p:attrName>style.visibility</p:attrName>
                                        </p:attrNameLst>
                                      </p:cBhvr>
                                      <p:to>
                                        <p:strVal val="visible"/>
                                      </p:to>
                                    </p:set>
                                    <p:animEffect transition="in" filter="wipe(left)">
                                      <p:cBhvr>
                                        <p:cTn id="11" dur="500"/>
                                        <p:tgtEl>
                                          <p:spTgt spid="7888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8881"/>
                                        </p:tgtEl>
                                        <p:attrNameLst>
                                          <p:attrName>style.visibility</p:attrName>
                                        </p:attrNameLst>
                                      </p:cBhvr>
                                      <p:to>
                                        <p:strVal val="visible"/>
                                      </p:to>
                                    </p:set>
                                    <p:animEffect transition="in" filter="wipe(left)">
                                      <p:cBhvr>
                                        <p:cTn id="15" dur="500"/>
                                        <p:tgtEl>
                                          <p:spTgt spid="78881"/>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32" fill="hold" grpId="0" nodeType="clickEffect">
                                  <p:stCondLst>
                                    <p:cond delay="0"/>
                                  </p:stCondLst>
                                  <p:childTnLst>
                                    <p:set>
                                      <p:cBhvr>
                                        <p:cTn id="19" dur="1" fill="hold">
                                          <p:stCondLst>
                                            <p:cond delay="0"/>
                                          </p:stCondLst>
                                        </p:cTn>
                                        <p:tgtEl>
                                          <p:spTgt spid="78894"/>
                                        </p:tgtEl>
                                        <p:attrNameLst>
                                          <p:attrName>style.visibility</p:attrName>
                                        </p:attrNameLst>
                                      </p:cBhvr>
                                      <p:to>
                                        <p:strVal val="visible"/>
                                      </p:to>
                                    </p:set>
                                    <p:animEffect transition="in" filter="box(out)">
                                      <p:cBhvr>
                                        <p:cTn id="20" dur="500"/>
                                        <p:tgtEl>
                                          <p:spTgt spid="78894"/>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78887"/>
                                        </p:tgtEl>
                                        <p:attrNameLst>
                                          <p:attrName>style.visibility</p:attrName>
                                        </p:attrNameLst>
                                      </p:cBhvr>
                                      <p:to>
                                        <p:strVal val="visible"/>
                                      </p:to>
                                    </p:set>
                                    <p:animEffect transition="in" filter="wipe(left)">
                                      <p:cBhvr>
                                        <p:cTn id="24" dur="500"/>
                                        <p:tgtEl>
                                          <p:spTgt spid="78887"/>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78890"/>
                                        </p:tgtEl>
                                        <p:attrNameLst>
                                          <p:attrName>style.visibility</p:attrName>
                                        </p:attrNameLst>
                                      </p:cBhvr>
                                      <p:to>
                                        <p:strVal val="visible"/>
                                      </p:to>
                                    </p:set>
                                    <p:animEffect transition="in" filter="wipe(left)">
                                      <p:cBhvr>
                                        <p:cTn id="28" dur="500"/>
                                        <p:tgtEl>
                                          <p:spTgt spid="78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93" grpId="0" animBg="1" autoUpdateAnimBg="0"/>
      <p:bldP spid="78894"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384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Test Your Knowledge</a:t>
            </a:r>
            <a:endParaRPr lang="en-US" sz="2800"/>
          </a:p>
        </p:txBody>
      </p:sp>
      <p:sp>
        <p:nvSpPr>
          <p:cNvPr id="16384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63847" name="Text Box 7"/>
          <p:cNvSpPr txBox="1">
            <a:spLocks noChangeArrowheads="1"/>
          </p:cNvSpPr>
          <p:nvPr/>
        </p:nvSpPr>
        <p:spPr bwMode="auto">
          <a:xfrm>
            <a:off x="762000" y="990600"/>
            <a:ext cx="7924800" cy="3613150"/>
          </a:xfrm>
          <a:prstGeom prst="rect">
            <a:avLst/>
          </a:prstGeom>
          <a:noFill/>
          <a:ln w="12700">
            <a:noFill/>
            <a:miter lim="800000"/>
            <a:headEnd/>
            <a:tailEnd/>
          </a:ln>
          <a:effectLst/>
        </p:spPr>
        <p:txBody>
          <a:bodyPr>
            <a:spAutoFit/>
          </a:bodyPr>
          <a:lstStyle/>
          <a:p>
            <a:pPr algn="l">
              <a:spcAft>
                <a:spcPct val="50000"/>
              </a:spcAft>
            </a:pPr>
            <a:r>
              <a:rPr lang="en-US"/>
              <a:t>Which of the following is an advertising execution approach designed to illustrate key advantages or features of a product by showing it in actual use? </a:t>
            </a:r>
          </a:p>
          <a:p>
            <a:pPr algn="l">
              <a:spcAft>
                <a:spcPct val="50000"/>
              </a:spcAft>
            </a:pPr>
            <a:r>
              <a:rPr lang="en-US"/>
              <a:t>	A)  Comparison </a:t>
            </a:r>
          </a:p>
          <a:p>
            <a:pPr algn="l">
              <a:spcAft>
                <a:spcPct val="50000"/>
              </a:spcAft>
            </a:pPr>
            <a:r>
              <a:rPr lang="en-US"/>
              <a:t>	B)  Demonstration </a:t>
            </a:r>
          </a:p>
          <a:p>
            <a:pPr algn="l">
              <a:spcAft>
                <a:spcPct val="50000"/>
              </a:spcAft>
            </a:pPr>
            <a:r>
              <a:rPr lang="en-US"/>
              <a:t>	C)  Scientific evidence </a:t>
            </a:r>
          </a:p>
          <a:p>
            <a:pPr algn="l">
              <a:spcAft>
                <a:spcPct val="50000"/>
              </a:spcAft>
            </a:pPr>
            <a:r>
              <a:rPr lang="en-US"/>
              <a:t>	D)  Straight-sell </a:t>
            </a:r>
          </a:p>
          <a:p>
            <a:pPr algn="l"/>
            <a:r>
              <a:rPr lang="en-US"/>
              <a:t>	E)  Animation </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589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Animation </a:t>
            </a:r>
            <a:endParaRPr lang="en-US" sz="2800"/>
          </a:p>
        </p:txBody>
      </p:sp>
      <p:sp>
        <p:nvSpPr>
          <p:cNvPr id="16589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65895" name="Picture 7"/>
          <p:cNvPicPr>
            <a:picLocks noChangeAspect="1" noChangeArrowheads="1"/>
          </p:cNvPicPr>
          <p:nvPr/>
        </p:nvPicPr>
        <p:blipFill>
          <a:blip r:embed="rId3" cstate="print"/>
          <a:srcRect/>
          <a:stretch>
            <a:fillRect/>
          </a:stretch>
        </p:blipFill>
        <p:spPr bwMode="auto">
          <a:xfrm>
            <a:off x="990600" y="1524000"/>
            <a:ext cx="7237413" cy="396240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65895"/>
                                        </p:tgtEl>
                                        <p:attrNameLst>
                                          <p:attrName>style.visibility</p:attrName>
                                        </p:attrNameLst>
                                      </p:cBhvr>
                                      <p:to>
                                        <p:strVal val="visible"/>
                                      </p:to>
                                    </p:set>
                                    <p:animEffect transition="in" filter="checkerboard(across)">
                                      <p:cBhvr>
                                        <p:cTn id="7" dur="500"/>
                                        <p:tgtEl>
                                          <p:spTgt spid="165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793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Personality Symbol</a:t>
            </a:r>
            <a:endParaRPr lang="en-US" sz="2800"/>
          </a:p>
        </p:txBody>
      </p:sp>
      <p:sp>
        <p:nvSpPr>
          <p:cNvPr id="16794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67943" name="Picture 7"/>
          <p:cNvPicPr>
            <a:picLocks noChangeAspect="1" noChangeArrowheads="1"/>
          </p:cNvPicPr>
          <p:nvPr/>
        </p:nvPicPr>
        <p:blipFill>
          <a:blip r:embed="rId3" cstate="print"/>
          <a:srcRect/>
          <a:stretch>
            <a:fillRect/>
          </a:stretch>
        </p:blipFill>
        <p:spPr bwMode="auto">
          <a:xfrm>
            <a:off x="1905000" y="1295400"/>
            <a:ext cx="5405438" cy="478790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67943"/>
                                        </p:tgtEl>
                                        <p:attrNameLst>
                                          <p:attrName>style.visibility</p:attrName>
                                        </p:attrNameLst>
                                      </p:cBhvr>
                                      <p:to>
                                        <p:strVal val="visible"/>
                                      </p:to>
                                    </p:set>
                                    <p:animEffect transition="in" filter="wedge">
                                      <p:cBhvr>
                                        <p:cTn id="7" dur="1000"/>
                                        <p:tgtEl>
                                          <p:spTgt spid="167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6998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Jeep Uses Imagery for the Wrangler</a:t>
            </a:r>
            <a:endParaRPr lang="en-US" sz="2800"/>
          </a:p>
        </p:txBody>
      </p:sp>
      <p:sp>
        <p:nvSpPr>
          <p:cNvPr id="16998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69991" name="Picture 7" descr="Jeep"/>
          <p:cNvPicPr>
            <a:picLocks noGrp="1" noChangeAspect="1" noChangeArrowheads="1"/>
          </p:cNvPicPr>
          <p:nvPr>
            <p:ph idx="1"/>
          </p:nvPr>
        </p:nvPicPr>
        <p:blipFill>
          <a:blip r:embed="rId3" cstate="print"/>
          <a:srcRect/>
          <a:stretch>
            <a:fillRect/>
          </a:stretch>
        </p:blipFill>
        <p:spPr>
          <a:xfrm>
            <a:off x="2438400" y="1066800"/>
            <a:ext cx="4117975" cy="5334000"/>
          </a:xfrm>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169991"/>
                                        </p:tgtEl>
                                        <p:attrNameLst>
                                          <p:attrName>style.visibility</p:attrName>
                                        </p:attrNameLst>
                                      </p:cBhvr>
                                      <p:to>
                                        <p:strVal val="visible"/>
                                      </p:to>
                                    </p:set>
                                    <p:animEffect transition="in" filter="wheel(4)">
                                      <p:cBhvr>
                                        <p:cTn id="7" dur="1000"/>
                                        <p:tgtEl>
                                          <p:spTgt spid="1699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7203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Basic Components of Print Advertising</a:t>
            </a:r>
            <a:endParaRPr lang="en-US" sz="2800"/>
          </a:p>
        </p:txBody>
      </p:sp>
      <p:sp>
        <p:nvSpPr>
          <p:cNvPr id="17203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72041" name="Rectangle 9"/>
          <p:cNvSpPr>
            <a:spLocks noChangeArrowheads="1"/>
          </p:cNvSpPr>
          <p:nvPr/>
        </p:nvSpPr>
        <p:spPr bwMode="auto">
          <a:xfrm>
            <a:off x="914400" y="5181600"/>
            <a:ext cx="7313613"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Layout</a:t>
            </a:r>
            <a:endParaRPr lang="en-US" sz="2000"/>
          </a:p>
          <a:p>
            <a:pPr eaLnBrk="1" hangingPunct="1">
              <a:lnSpc>
                <a:spcPct val="85000"/>
              </a:lnSpc>
              <a:spcBef>
                <a:spcPct val="20000"/>
              </a:spcBef>
            </a:pPr>
            <a:r>
              <a:rPr lang="en-US" sz="2000"/>
              <a:t>How Elements Are Blended Into a Finished Ad</a:t>
            </a:r>
          </a:p>
        </p:txBody>
      </p:sp>
      <p:sp>
        <p:nvSpPr>
          <p:cNvPr id="172044" name="Rectangle 12"/>
          <p:cNvSpPr>
            <a:spLocks noChangeArrowheads="1"/>
          </p:cNvSpPr>
          <p:nvPr/>
        </p:nvSpPr>
        <p:spPr bwMode="auto">
          <a:xfrm>
            <a:off x="914400" y="4191000"/>
            <a:ext cx="7313613"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Visual Elements</a:t>
            </a:r>
            <a:r>
              <a:rPr lang="en-US" sz="2000"/>
              <a:t> </a:t>
            </a:r>
            <a:br>
              <a:rPr lang="en-US" sz="2000"/>
            </a:br>
            <a:r>
              <a:rPr lang="en-US" sz="2000"/>
              <a:t>Illustrations Such As Drawings or Photos</a:t>
            </a:r>
          </a:p>
        </p:txBody>
      </p:sp>
      <p:sp>
        <p:nvSpPr>
          <p:cNvPr id="172047" name="Rectangle 15"/>
          <p:cNvSpPr>
            <a:spLocks noChangeArrowheads="1"/>
          </p:cNvSpPr>
          <p:nvPr/>
        </p:nvSpPr>
        <p:spPr bwMode="auto">
          <a:xfrm>
            <a:off x="914400" y="3200400"/>
            <a:ext cx="7313613"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Body Copy</a:t>
            </a:r>
          </a:p>
          <a:p>
            <a:pPr eaLnBrk="1" hangingPunct="1">
              <a:lnSpc>
                <a:spcPct val="85000"/>
              </a:lnSpc>
              <a:spcBef>
                <a:spcPct val="20000"/>
              </a:spcBef>
            </a:pPr>
            <a:r>
              <a:rPr lang="en-US" sz="2000"/>
              <a:t>The Main Text Portion of a Print Ad</a:t>
            </a:r>
          </a:p>
        </p:txBody>
      </p:sp>
      <p:sp>
        <p:nvSpPr>
          <p:cNvPr id="172050" name="Rectangle 18"/>
          <p:cNvSpPr>
            <a:spLocks noChangeArrowheads="1"/>
          </p:cNvSpPr>
          <p:nvPr/>
        </p:nvSpPr>
        <p:spPr bwMode="auto">
          <a:xfrm>
            <a:off x="915988" y="2209800"/>
            <a:ext cx="7313612"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Subheads</a:t>
            </a:r>
            <a:endParaRPr lang="en-US" sz="2000"/>
          </a:p>
          <a:p>
            <a:pPr eaLnBrk="1" hangingPunct="1">
              <a:lnSpc>
                <a:spcPct val="85000"/>
              </a:lnSpc>
              <a:spcBef>
                <a:spcPct val="20000"/>
              </a:spcBef>
            </a:pPr>
            <a:r>
              <a:rPr lang="en-US" sz="2000"/>
              <a:t>Smaller Than the Headline, Larger Than the Copy</a:t>
            </a:r>
          </a:p>
        </p:txBody>
      </p:sp>
      <p:sp>
        <p:nvSpPr>
          <p:cNvPr id="172051" name="Rectangle 19"/>
          <p:cNvSpPr>
            <a:spLocks noChangeArrowheads="1"/>
          </p:cNvSpPr>
          <p:nvPr/>
        </p:nvSpPr>
        <p:spPr bwMode="auto">
          <a:xfrm>
            <a:off x="914400" y="1219200"/>
            <a:ext cx="7313613" cy="685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lIns="182880" anchor="ctr"/>
          <a:lstStyle/>
          <a:p>
            <a:pPr eaLnBrk="1" hangingPunct="1">
              <a:lnSpc>
                <a:spcPct val="85000"/>
              </a:lnSpc>
              <a:spcBef>
                <a:spcPct val="20000"/>
              </a:spcBef>
            </a:pPr>
            <a:r>
              <a:rPr lang="en-US" sz="2000" b="1"/>
              <a:t>Headline</a:t>
            </a:r>
          </a:p>
          <a:p>
            <a:pPr eaLnBrk="1" hangingPunct="1">
              <a:lnSpc>
                <a:spcPct val="85000"/>
              </a:lnSpc>
              <a:spcBef>
                <a:spcPct val="20000"/>
              </a:spcBef>
            </a:pPr>
            <a:r>
              <a:rPr lang="en-US" sz="2000"/>
              <a:t>Words in the Leading Position of the Ad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2051"/>
                                        </p:tgtEl>
                                        <p:attrNameLst>
                                          <p:attrName>style.visibility</p:attrName>
                                        </p:attrNameLst>
                                      </p:cBhvr>
                                      <p:to>
                                        <p:strVal val="visible"/>
                                      </p:to>
                                    </p:set>
                                    <p:animEffect transition="in" filter="wipe(up)">
                                      <p:cBhvr>
                                        <p:cTn id="7" dur="500"/>
                                        <p:tgtEl>
                                          <p:spTgt spid="17205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2050"/>
                                        </p:tgtEl>
                                        <p:attrNameLst>
                                          <p:attrName>style.visibility</p:attrName>
                                        </p:attrNameLst>
                                      </p:cBhvr>
                                      <p:to>
                                        <p:strVal val="visible"/>
                                      </p:to>
                                    </p:set>
                                    <p:animEffect transition="in" filter="wipe(up)">
                                      <p:cBhvr>
                                        <p:cTn id="11" dur="500"/>
                                        <p:tgtEl>
                                          <p:spTgt spid="17205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72047"/>
                                        </p:tgtEl>
                                        <p:attrNameLst>
                                          <p:attrName>style.visibility</p:attrName>
                                        </p:attrNameLst>
                                      </p:cBhvr>
                                      <p:to>
                                        <p:strVal val="visible"/>
                                      </p:to>
                                    </p:set>
                                    <p:animEffect transition="in" filter="wipe(up)">
                                      <p:cBhvr>
                                        <p:cTn id="16" dur="500"/>
                                        <p:tgtEl>
                                          <p:spTgt spid="172047"/>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72044"/>
                                        </p:tgtEl>
                                        <p:attrNameLst>
                                          <p:attrName>style.visibility</p:attrName>
                                        </p:attrNameLst>
                                      </p:cBhvr>
                                      <p:to>
                                        <p:strVal val="visible"/>
                                      </p:to>
                                    </p:set>
                                    <p:animEffect transition="in" filter="wipe(up)">
                                      <p:cBhvr>
                                        <p:cTn id="20" dur="500"/>
                                        <p:tgtEl>
                                          <p:spTgt spid="172044"/>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72041"/>
                                        </p:tgtEl>
                                        <p:attrNameLst>
                                          <p:attrName>style.visibility</p:attrName>
                                        </p:attrNameLst>
                                      </p:cBhvr>
                                      <p:to>
                                        <p:strVal val="visible"/>
                                      </p:to>
                                    </p:set>
                                    <p:animEffect transition="in" filter="wipe(up)">
                                      <p:cBhvr>
                                        <p:cTn id="24" dur="500"/>
                                        <p:tgtEl>
                                          <p:spTgt spid="172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41" grpId="0" animBg="1"/>
      <p:bldP spid="172044" grpId="0" animBg="1"/>
      <p:bldP spid="172047" grpId="0" animBg="1"/>
      <p:bldP spid="172050" grpId="0" animBg="1"/>
      <p:bldP spid="172051"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7408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Headlines Help Select Good Prospects</a:t>
            </a:r>
            <a:endParaRPr lang="en-US" sz="2800"/>
          </a:p>
        </p:txBody>
      </p:sp>
      <p:sp>
        <p:nvSpPr>
          <p:cNvPr id="17408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74087" name="Picture 7" descr="Dell"/>
          <p:cNvPicPr>
            <a:picLocks noGrp="1" noChangeAspect="1" noChangeArrowheads="1"/>
          </p:cNvPicPr>
          <p:nvPr>
            <p:ph idx="1"/>
          </p:nvPr>
        </p:nvPicPr>
        <p:blipFill>
          <a:blip r:embed="rId3" cstate="print"/>
          <a:srcRect/>
          <a:stretch>
            <a:fillRect/>
          </a:stretch>
        </p:blipFill>
        <p:spPr>
          <a:xfrm>
            <a:off x="2362200" y="990600"/>
            <a:ext cx="4251325" cy="5410200"/>
          </a:xfrm>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4087"/>
                                        </p:tgtEl>
                                        <p:attrNameLst>
                                          <p:attrName>style.visibility</p:attrName>
                                        </p:attrNameLst>
                                      </p:cBhvr>
                                      <p:to>
                                        <p:strVal val="visible"/>
                                      </p:to>
                                    </p:set>
                                    <p:animEffect transition="in" filter="wedge">
                                      <p:cBhvr>
                                        <p:cTn id="7" dur="1000"/>
                                        <p:tgtEl>
                                          <p:spTgt spid="174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7613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Ad Layout</a:t>
            </a:r>
            <a:endParaRPr lang="en-US" sz="2800"/>
          </a:p>
        </p:txBody>
      </p:sp>
      <p:sp>
        <p:nvSpPr>
          <p:cNvPr id="17613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76135" name="Picture 7"/>
          <p:cNvPicPr>
            <a:picLocks noChangeAspect="1" noChangeArrowheads="1"/>
          </p:cNvPicPr>
          <p:nvPr/>
        </p:nvPicPr>
        <p:blipFill>
          <a:blip r:embed="rId3" cstate="print"/>
          <a:srcRect/>
          <a:stretch>
            <a:fillRect/>
          </a:stretch>
        </p:blipFill>
        <p:spPr bwMode="auto">
          <a:xfrm>
            <a:off x="2286000" y="990600"/>
            <a:ext cx="4408488" cy="5284788"/>
          </a:xfrm>
          <a:prstGeom prst="rect">
            <a:avLst/>
          </a:prstGeom>
          <a:noFill/>
          <a:ln w="12700">
            <a:noFill/>
            <a:miter lim="800000"/>
            <a:headEnd/>
            <a:tailEnd/>
          </a:ln>
          <a:effectLst/>
        </p:spPr>
      </p:pic>
      <p:sp>
        <p:nvSpPr>
          <p:cNvPr id="176137" name="AutoShape 9"/>
          <p:cNvSpPr>
            <a:spLocks noChangeArrowheads="1"/>
          </p:cNvSpPr>
          <p:nvPr/>
        </p:nvSpPr>
        <p:spPr bwMode="auto">
          <a:xfrm>
            <a:off x="6629400" y="3886200"/>
            <a:ext cx="2133600" cy="914400"/>
          </a:xfrm>
          <a:prstGeom prst="wedgeRoundRectCallout">
            <a:avLst>
              <a:gd name="adj1" fmla="val -89361"/>
              <a:gd name="adj2" fmla="val 30384"/>
              <a:gd name="adj3" fmla="val 16667"/>
            </a:avLst>
          </a:prstGeom>
          <a:solidFill>
            <a:srgbClr val="FFFFCC"/>
          </a:solidFill>
          <a:ln w="12700">
            <a:solidFill>
              <a:schemeClr val="tx1"/>
            </a:solidFill>
            <a:miter lim="800000"/>
            <a:headEnd/>
            <a:tailEnd/>
          </a:ln>
          <a:effectLst/>
        </p:spPr>
        <p:txBody>
          <a:bodyPr anchor="ctr"/>
          <a:lstStyle/>
          <a:p>
            <a:r>
              <a:rPr lang="en-US"/>
              <a:t>Indirect headline</a:t>
            </a:r>
          </a:p>
        </p:txBody>
      </p:sp>
      <p:sp>
        <p:nvSpPr>
          <p:cNvPr id="176138" name="AutoShape 10"/>
          <p:cNvSpPr>
            <a:spLocks noChangeArrowheads="1"/>
          </p:cNvSpPr>
          <p:nvPr/>
        </p:nvSpPr>
        <p:spPr bwMode="auto">
          <a:xfrm>
            <a:off x="685800" y="4572000"/>
            <a:ext cx="1676400" cy="762000"/>
          </a:xfrm>
          <a:prstGeom prst="wedgeRoundRectCallout">
            <a:avLst>
              <a:gd name="adj1" fmla="val 49810"/>
              <a:gd name="adj2" fmla="val 72292"/>
              <a:gd name="adj3" fmla="val 16667"/>
            </a:avLst>
          </a:prstGeom>
          <a:solidFill>
            <a:srgbClr val="FFFFCC"/>
          </a:solidFill>
          <a:ln w="12700">
            <a:solidFill>
              <a:schemeClr val="tx1"/>
            </a:solidFill>
            <a:miter lim="800000"/>
            <a:headEnd/>
            <a:tailEnd/>
          </a:ln>
          <a:effectLst/>
        </p:spPr>
        <p:txBody>
          <a:bodyPr anchor="ctr"/>
          <a:lstStyle/>
          <a:p>
            <a:r>
              <a:rPr lang="en-US"/>
              <a:t>Body copy</a:t>
            </a:r>
          </a:p>
        </p:txBody>
      </p:sp>
      <p:sp>
        <p:nvSpPr>
          <p:cNvPr id="176139" name="AutoShape 11"/>
          <p:cNvSpPr>
            <a:spLocks noChangeArrowheads="1"/>
          </p:cNvSpPr>
          <p:nvPr/>
        </p:nvSpPr>
        <p:spPr bwMode="auto">
          <a:xfrm>
            <a:off x="685800" y="1752600"/>
            <a:ext cx="1676400" cy="762000"/>
          </a:xfrm>
          <a:prstGeom prst="wedgeRoundRectCallout">
            <a:avLst>
              <a:gd name="adj1" fmla="val 69130"/>
              <a:gd name="adj2" fmla="val 103542"/>
              <a:gd name="adj3" fmla="val 16667"/>
            </a:avLst>
          </a:prstGeom>
          <a:solidFill>
            <a:srgbClr val="FFFFCC"/>
          </a:solidFill>
          <a:ln w="12700">
            <a:solidFill>
              <a:schemeClr val="tx1"/>
            </a:solidFill>
            <a:miter lim="800000"/>
            <a:headEnd/>
            <a:tailEnd/>
          </a:ln>
          <a:effectLst/>
        </p:spPr>
        <p:txBody>
          <a:bodyPr anchor="ctr"/>
          <a:lstStyle/>
          <a:p>
            <a:r>
              <a:rPr lang="en-US"/>
              <a:t>Visual element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76135"/>
                                        </p:tgtEl>
                                        <p:attrNameLst>
                                          <p:attrName>style.visibility</p:attrName>
                                        </p:attrNameLst>
                                      </p:cBhvr>
                                      <p:to>
                                        <p:strVal val="visible"/>
                                      </p:to>
                                    </p:set>
                                    <p:animEffect transition="in" filter="blinds(horizontal)">
                                      <p:cBhvr>
                                        <p:cTn id="7" dur="500"/>
                                        <p:tgtEl>
                                          <p:spTgt spid="1761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6139"/>
                                        </p:tgtEl>
                                        <p:attrNameLst>
                                          <p:attrName>style.visibility</p:attrName>
                                        </p:attrNameLst>
                                      </p:cBhvr>
                                      <p:to>
                                        <p:strVal val="visible"/>
                                      </p:to>
                                    </p:set>
                                    <p:animEffect transition="in" filter="blinds(horizontal)">
                                      <p:cBhvr>
                                        <p:cTn id="12" dur="500"/>
                                        <p:tgtEl>
                                          <p:spTgt spid="176139"/>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76137"/>
                                        </p:tgtEl>
                                        <p:attrNameLst>
                                          <p:attrName>style.visibility</p:attrName>
                                        </p:attrNameLst>
                                      </p:cBhvr>
                                      <p:to>
                                        <p:strVal val="visible"/>
                                      </p:to>
                                    </p:set>
                                    <p:animEffect transition="in" filter="blinds(horizontal)">
                                      <p:cBhvr>
                                        <p:cTn id="16" dur="500"/>
                                        <p:tgtEl>
                                          <p:spTgt spid="176137"/>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76138"/>
                                        </p:tgtEl>
                                        <p:attrNameLst>
                                          <p:attrName>style.visibility</p:attrName>
                                        </p:attrNameLst>
                                      </p:cBhvr>
                                      <p:to>
                                        <p:strVal val="visible"/>
                                      </p:to>
                                    </p:set>
                                    <p:animEffect transition="in" filter="blinds(horizontal)">
                                      <p:cBhvr>
                                        <p:cTn id="20" dur="500"/>
                                        <p:tgtEl>
                                          <p:spTgt spid="176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7" grpId="0" animBg="1"/>
      <p:bldP spid="176138" grpId="0" animBg="1"/>
      <p:bldP spid="1761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20070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Ad Layout</a:t>
            </a:r>
            <a:endParaRPr lang="en-US" sz="2800"/>
          </a:p>
        </p:txBody>
      </p:sp>
      <p:sp>
        <p:nvSpPr>
          <p:cNvPr id="20070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200714" name="Picture 10"/>
          <p:cNvPicPr>
            <a:picLocks noChangeAspect="1" noChangeArrowheads="1"/>
          </p:cNvPicPr>
          <p:nvPr/>
        </p:nvPicPr>
        <p:blipFill>
          <a:blip r:embed="rId3" cstate="print"/>
          <a:srcRect/>
          <a:stretch>
            <a:fillRect/>
          </a:stretch>
        </p:blipFill>
        <p:spPr bwMode="auto">
          <a:xfrm>
            <a:off x="2590800" y="1143000"/>
            <a:ext cx="3962400" cy="5029200"/>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00714"/>
                                        </p:tgtEl>
                                        <p:attrNameLst>
                                          <p:attrName>style.visibility</p:attrName>
                                        </p:attrNameLst>
                                      </p:cBhvr>
                                      <p:to>
                                        <p:strVal val="visible"/>
                                      </p:to>
                                    </p:set>
                                    <p:animEffect transition="in" filter="strips(downLeft)">
                                      <p:cBhvr>
                                        <p:cTn id="7" dur="1000"/>
                                        <p:tgtEl>
                                          <p:spTgt spid="200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7817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Creative Tactics for Television</a:t>
            </a:r>
            <a:endParaRPr lang="en-US" sz="2800"/>
          </a:p>
        </p:txBody>
      </p:sp>
      <p:sp>
        <p:nvSpPr>
          <p:cNvPr id="17818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78191" name="Group 15"/>
          <p:cNvGrpSpPr>
            <a:grpSpLocks/>
          </p:cNvGrpSpPr>
          <p:nvPr/>
        </p:nvGrpSpPr>
        <p:grpSpPr bwMode="auto">
          <a:xfrm>
            <a:off x="914400" y="1600200"/>
            <a:ext cx="2398713" cy="4176713"/>
            <a:chOff x="576" y="1008"/>
            <a:chExt cx="1511" cy="2631"/>
          </a:xfrm>
        </p:grpSpPr>
        <p:pic>
          <p:nvPicPr>
            <p:cNvPr id="178184" name="Picture 8" descr="MPj04364450000[1]"/>
            <p:cNvPicPr>
              <a:picLocks noChangeAspect="1" noChangeArrowheads="1"/>
            </p:cNvPicPr>
            <p:nvPr/>
          </p:nvPicPr>
          <p:blipFill>
            <a:blip r:embed="rId4" cstate="print"/>
            <a:srcRect/>
            <a:stretch>
              <a:fillRect/>
            </a:stretch>
          </p:blipFill>
          <p:spPr bwMode="auto">
            <a:xfrm>
              <a:off x="576" y="1008"/>
              <a:ext cx="1511" cy="2256"/>
            </a:xfrm>
            <a:prstGeom prst="rect">
              <a:avLst/>
            </a:prstGeom>
            <a:noFill/>
          </p:spPr>
        </p:pic>
        <p:sp>
          <p:nvSpPr>
            <p:cNvPr id="178187" name="Text Box 11"/>
            <p:cNvSpPr txBox="1">
              <a:spLocks noChangeArrowheads="1"/>
            </p:cNvSpPr>
            <p:nvPr/>
          </p:nvSpPr>
          <p:spPr bwMode="auto">
            <a:xfrm>
              <a:off x="912" y="3312"/>
              <a:ext cx="700" cy="327"/>
            </a:xfrm>
            <a:prstGeom prst="rect">
              <a:avLst/>
            </a:prstGeom>
            <a:noFill/>
            <a:ln w="12700">
              <a:noFill/>
              <a:miter lim="800000"/>
              <a:headEnd/>
              <a:tailEnd/>
            </a:ln>
            <a:effectLst/>
          </p:spPr>
          <p:txBody>
            <a:bodyPr wrap="none">
              <a:spAutoFit/>
            </a:bodyPr>
            <a:lstStyle/>
            <a:p>
              <a:r>
                <a:rPr lang="en-US" sz="2800"/>
                <a:t>Sight</a:t>
              </a:r>
            </a:p>
          </p:txBody>
        </p:sp>
      </p:grpSp>
      <p:grpSp>
        <p:nvGrpSpPr>
          <p:cNvPr id="178197" name="Group 21"/>
          <p:cNvGrpSpPr>
            <a:grpSpLocks/>
          </p:cNvGrpSpPr>
          <p:nvPr/>
        </p:nvGrpSpPr>
        <p:grpSpPr bwMode="auto">
          <a:xfrm>
            <a:off x="3429000" y="1600200"/>
            <a:ext cx="2424113" cy="4252913"/>
            <a:chOff x="2160" y="1008"/>
            <a:chExt cx="1527" cy="2679"/>
          </a:xfrm>
        </p:grpSpPr>
        <p:pic>
          <p:nvPicPr>
            <p:cNvPr id="178186" name="Picture 10" descr="j0236524"/>
            <p:cNvPicPr>
              <a:picLocks noChangeAspect="1" noChangeArrowheads="1" noCrop="1"/>
            </p:cNvPicPr>
            <p:nvPr/>
          </p:nvPicPr>
          <p:blipFill>
            <a:blip r:embed="rId5" cstate="print"/>
            <a:srcRect/>
            <a:stretch>
              <a:fillRect/>
            </a:stretch>
          </p:blipFill>
          <p:spPr bwMode="auto">
            <a:xfrm>
              <a:off x="2160" y="1008"/>
              <a:ext cx="1527" cy="2304"/>
            </a:xfrm>
            <a:prstGeom prst="rect">
              <a:avLst/>
            </a:prstGeom>
            <a:noFill/>
          </p:spPr>
        </p:pic>
        <p:sp>
          <p:nvSpPr>
            <p:cNvPr id="178189" name="Text Box 13"/>
            <p:cNvSpPr txBox="1">
              <a:spLocks noChangeArrowheads="1"/>
            </p:cNvSpPr>
            <p:nvPr/>
          </p:nvSpPr>
          <p:spPr bwMode="auto">
            <a:xfrm>
              <a:off x="2496" y="3360"/>
              <a:ext cx="868" cy="327"/>
            </a:xfrm>
            <a:prstGeom prst="rect">
              <a:avLst/>
            </a:prstGeom>
            <a:noFill/>
            <a:ln w="12700">
              <a:noFill/>
              <a:miter lim="800000"/>
              <a:headEnd/>
              <a:tailEnd/>
            </a:ln>
            <a:effectLst/>
          </p:spPr>
          <p:txBody>
            <a:bodyPr wrap="none">
              <a:spAutoFit/>
            </a:bodyPr>
            <a:lstStyle/>
            <a:p>
              <a:r>
                <a:rPr lang="en-US" sz="2800"/>
                <a:t>Motion</a:t>
              </a:r>
            </a:p>
          </p:txBody>
        </p:sp>
      </p:grpSp>
      <p:grpSp>
        <p:nvGrpSpPr>
          <p:cNvPr id="178195" name="Group 19"/>
          <p:cNvGrpSpPr>
            <a:grpSpLocks/>
          </p:cNvGrpSpPr>
          <p:nvPr/>
        </p:nvGrpSpPr>
        <p:grpSpPr bwMode="auto">
          <a:xfrm>
            <a:off x="6096000" y="1600200"/>
            <a:ext cx="2344738" cy="4176713"/>
            <a:chOff x="2208" y="1008"/>
            <a:chExt cx="1477" cy="2631"/>
          </a:xfrm>
        </p:grpSpPr>
        <p:pic>
          <p:nvPicPr>
            <p:cNvPr id="178185" name="Picture 9" descr="MPj04365490000[1]"/>
            <p:cNvPicPr>
              <a:picLocks noChangeAspect="1" noChangeArrowheads="1"/>
            </p:cNvPicPr>
            <p:nvPr/>
          </p:nvPicPr>
          <p:blipFill>
            <a:blip r:embed="rId6" cstate="print"/>
            <a:srcRect/>
            <a:stretch>
              <a:fillRect/>
            </a:stretch>
          </p:blipFill>
          <p:spPr bwMode="auto">
            <a:xfrm>
              <a:off x="2208" y="1008"/>
              <a:ext cx="1477" cy="2256"/>
            </a:xfrm>
            <a:prstGeom prst="rect">
              <a:avLst/>
            </a:prstGeom>
            <a:noFill/>
          </p:spPr>
        </p:pic>
        <p:sp>
          <p:nvSpPr>
            <p:cNvPr id="178188" name="Text Box 12"/>
            <p:cNvSpPr txBox="1">
              <a:spLocks noChangeArrowheads="1"/>
            </p:cNvSpPr>
            <p:nvPr/>
          </p:nvSpPr>
          <p:spPr bwMode="auto">
            <a:xfrm>
              <a:off x="2479" y="3312"/>
              <a:ext cx="829" cy="327"/>
            </a:xfrm>
            <a:prstGeom prst="rect">
              <a:avLst/>
            </a:prstGeom>
            <a:noFill/>
            <a:ln w="12700">
              <a:noFill/>
              <a:miter lim="800000"/>
              <a:headEnd/>
              <a:tailEnd/>
            </a:ln>
            <a:effectLst/>
          </p:spPr>
          <p:txBody>
            <a:bodyPr wrap="none">
              <a:spAutoFit/>
            </a:bodyPr>
            <a:lstStyle/>
            <a:p>
              <a:r>
                <a:rPr lang="en-US" sz="2800"/>
                <a:t>Sound</a:t>
              </a:r>
            </a:p>
          </p:txBody>
        </p:sp>
      </p:grpSp>
      <p:pic>
        <p:nvPicPr>
          <p:cNvPr id="178194" name="Picture 18">
            <a:hlinkClick r:id="" action="ppaction://media"/>
          </p:cNvPr>
          <p:cNvPicPr>
            <a:picLocks noRot="1" noChangeAspect="1" noChangeArrowheads="1"/>
          </p:cNvPicPr>
          <p:nvPr>
            <a:wavAudioFile r:embed="rId1" name="j0074688.wav"/>
          </p:nvPr>
        </p:nvPicPr>
        <p:blipFill>
          <a:blip r:embed="rId7" cstate="print"/>
          <a:srcRect/>
          <a:stretch>
            <a:fillRect/>
          </a:stretch>
        </p:blipFill>
        <p:spPr bwMode="auto">
          <a:xfrm>
            <a:off x="8077200" y="5410200"/>
            <a:ext cx="304800" cy="304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78191"/>
                                        </p:tgtEl>
                                        <p:attrNameLst>
                                          <p:attrName>style.visibility</p:attrName>
                                        </p:attrNameLst>
                                      </p:cBhvr>
                                      <p:to>
                                        <p:strVal val="visible"/>
                                      </p:to>
                                    </p:set>
                                    <p:animEffect transition="in" filter="blinds(horizontal)">
                                      <p:cBhvr>
                                        <p:cTn id="7" dur="500"/>
                                        <p:tgtEl>
                                          <p:spTgt spid="1781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8197"/>
                                        </p:tgtEl>
                                        <p:attrNameLst>
                                          <p:attrName>style.visibility</p:attrName>
                                        </p:attrNameLst>
                                      </p:cBhvr>
                                      <p:to>
                                        <p:strVal val="visible"/>
                                      </p:to>
                                    </p:set>
                                    <p:animEffect transition="in" filter="blinds(horizontal)">
                                      <p:cBhvr>
                                        <p:cTn id="12" dur="500"/>
                                        <p:tgtEl>
                                          <p:spTgt spid="17819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8195"/>
                                        </p:tgtEl>
                                        <p:attrNameLst>
                                          <p:attrName>style.visibility</p:attrName>
                                        </p:attrNameLst>
                                      </p:cBhvr>
                                      <p:to>
                                        <p:strVal val="visible"/>
                                      </p:to>
                                    </p:set>
                                    <p:animEffect transition="in" filter="blinds(horizontal)">
                                      <p:cBhvr>
                                        <p:cTn id="17" dur="500"/>
                                        <p:tgtEl>
                                          <p:spTgt spid="178195"/>
                                        </p:tgtEl>
                                      </p:cBhvr>
                                    </p:animEffect>
                                  </p:childTnLst>
                                </p:cTn>
                              </p:par>
                            </p:childTnLst>
                          </p:cTn>
                        </p:par>
                        <p:par>
                          <p:cTn id="18" fill="hold">
                            <p:stCondLst>
                              <p:cond delay="500"/>
                            </p:stCondLst>
                            <p:childTnLst>
                              <p:par>
                                <p:cTn id="19" presetID="1" presetClass="mediacall" presetSubtype="0" fill="hold" nodeType="afterEffect">
                                  <p:stCondLst>
                                    <p:cond delay="0"/>
                                  </p:stCondLst>
                                  <p:childTnLst>
                                    <p:cmd type="call" cmd="playFrom(0.0)">
                                      <p:cBhvr>
                                        <p:cTn id="20" dur="9480" fill="hold"/>
                                        <p:tgtEl>
                                          <p:spTgt spid="17819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1" fill="hold" display="0">
                  <p:stCondLst>
                    <p:cond delay="indefinite"/>
                  </p:stCondLst>
                  <p:endCondLst>
                    <p:cond evt="onNext" delay="0">
                      <p:tgtEl>
                        <p:sldTgt/>
                      </p:tgtEl>
                    </p:cond>
                    <p:cond evt="onPrev" delay="0">
                      <p:tgtEl>
                        <p:sldTgt/>
                      </p:tgtEl>
                    </p:cond>
                    <p:cond evt="onStopAudio" delay="0">
                      <p:tgtEl>
                        <p:sldTgt/>
                      </p:tgtEl>
                    </p:cond>
                  </p:endCondLst>
                </p:cTn>
                <p:tgtEl>
                  <p:spTgt spid="17819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227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Nortel Uses Music Creatively</a:t>
            </a:r>
            <a:endParaRPr lang="en-US" sz="2800"/>
          </a:p>
        </p:txBody>
      </p:sp>
      <p:sp>
        <p:nvSpPr>
          <p:cNvPr id="18227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82280" name="Text Box 8"/>
          <p:cNvSpPr txBox="1">
            <a:spLocks noChangeArrowheads="1"/>
          </p:cNvSpPr>
          <p:nvPr/>
        </p:nvSpPr>
        <p:spPr bwMode="auto">
          <a:xfrm>
            <a:off x="1676400" y="6096000"/>
            <a:ext cx="5943600" cy="304800"/>
          </a:xfrm>
          <a:prstGeom prst="rect">
            <a:avLst/>
          </a:prstGeom>
          <a:noFill/>
          <a:ln w="12700" algn="ctr">
            <a:noFill/>
            <a:miter lim="800000"/>
            <a:headEnd/>
            <a:tailEnd/>
          </a:ln>
          <a:effectLst/>
        </p:spPr>
        <p:txBody>
          <a:bodyPr>
            <a:spAutoFit/>
          </a:bodyPr>
          <a:lstStyle/>
          <a:p>
            <a:pPr>
              <a:spcBef>
                <a:spcPct val="50000"/>
              </a:spcBef>
            </a:pPr>
            <a:r>
              <a:rPr lang="en-US" sz="1400"/>
              <a:t>*Click outside of the video screen to advance to the next slide</a:t>
            </a:r>
          </a:p>
        </p:txBody>
      </p:sp>
    </p:spTree>
    <p:controls>
      <p:control spid="182281" name="WindowsMediaPlayer1" r:id="rId2" imgW="4066850" imgH="3552732"/>
    </p:controls>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2902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Types of Informational/Rational Appeals</a:t>
            </a:r>
            <a:endParaRPr lang="en-US" sz="2800"/>
          </a:p>
        </p:txBody>
      </p:sp>
      <p:sp>
        <p:nvSpPr>
          <p:cNvPr id="12902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29033" name="Rectangle 9"/>
          <p:cNvSpPr>
            <a:spLocks noChangeArrowheads="1"/>
          </p:cNvSpPr>
          <p:nvPr/>
        </p:nvSpPr>
        <p:spPr bwMode="auto">
          <a:xfrm>
            <a:off x="1066800" y="4648200"/>
            <a:ext cx="7313613" cy="5334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Popularity: </a:t>
            </a:r>
            <a:r>
              <a:rPr lang="en-US" sz="2000"/>
              <a:t>Stresses the brand’s popularity</a:t>
            </a:r>
            <a:endParaRPr lang="en-US" sz="2000" b="1"/>
          </a:p>
        </p:txBody>
      </p:sp>
      <p:sp>
        <p:nvSpPr>
          <p:cNvPr id="129036" name="Rectangle 12"/>
          <p:cNvSpPr>
            <a:spLocks noChangeArrowheads="1"/>
          </p:cNvSpPr>
          <p:nvPr/>
        </p:nvSpPr>
        <p:spPr bwMode="auto">
          <a:xfrm>
            <a:off x="1066800" y="3810000"/>
            <a:ext cx="7313613" cy="5334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News: </a:t>
            </a:r>
            <a:r>
              <a:rPr lang="en-US" sz="2000"/>
              <a:t>News announcement about the product</a:t>
            </a:r>
          </a:p>
        </p:txBody>
      </p:sp>
      <p:sp>
        <p:nvSpPr>
          <p:cNvPr id="129039" name="Rectangle 15"/>
          <p:cNvSpPr>
            <a:spLocks noChangeArrowheads="1"/>
          </p:cNvSpPr>
          <p:nvPr/>
        </p:nvSpPr>
        <p:spPr bwMode="auto">
          <a:xfrm>
            <a:off x="1066800" y="2971800"/>
            <a:ext cx="7313613" cy="5334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Price: </a:t>
            </a:r>
            <a:r>
              <a:rPr lang="en-US" sz="2000"/>
              <a:t>Makes price offer the dominant point</a:t>
            </a:r>
          </a:p>
        </p:txBody>
      </p:sp>
      <p:sp>
        <p:nvSpPr>
          <p:cNvPr id="129042" name="Rectangle 18"/>
          <p:cNvSpPr>
            <a:spLocks noChangeArrowheads="1"/>
          </p:cNvSpPr>
          <p:nvPr/>
        </p:nvSpPr>
        <p:spPr bwMode="auto">
          <a:xfrm>
            <a:off x="1066800" y="2133600"/>
            <a:ext cx="7313613" cy="5334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Competitive: </a:t>
            </a:r>
            <a:r>
              <a:rPr lang="en-US" sz="2000"/>
              <a:t>Makes comparisons to other brands</a:t>
            </a:r>
          </a:p>
        </p:txBody>
      </p:sp>
      <p:sp>
        <p:nvSpPr>
          <p:cNvPr id="129043" name="Rectangle 19"/>
          <p:cNvSpPr>
            <a:spLocks noChangeArrowheads="1"/>
          </p:cNvSpPr>
          <p:nvPr/>
        </p:nvSpPr>
        <p:spPr bwMode="auto">
          <a:xfrm>
            <a:off x="1068388" y="1193800"/>
            <a:ext cx="7313612" cy="558800"/>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pPr>
              <a:lnSpc>
                <a:spcPct val="90000"/>
              </a:lnSpc>
              <a:spcBef>
                <a:spcPct val="20000"/>
              </a:spcBef>
              <a:buClr>
                <a:schemeClr val="tx1"/>
              </a:buClr>
              <a:buFont typeface="Times" pitchFamily="18" charset="0"/>
              <a:buNone/>
            </a:pPr>
            <a:r>
              <a:rPr lang="en-US" sz="2000" b="1"/>
              <a:t>Feature: </a:t>
            </a:r>
            <a:r>
              <a:rPr lang="en-US" sz="2000"/>
              <a:t>Focus on dominant traits of the product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9043"/>
                                        </p:tgtEl>
                                        <p:attrNameLst>
                                          <p:attrName>style.visibility</p:attrName>
                                        </p:attrNameLst>
                                      </p:cBhvr>
                                      <p:to>
                                        <p:strVal val="visible"/>
                                      </p:to>
                                    </p:set>
                                    <p:animEffect transition="in" filter="wipe(up)">
                                      <p:cBhvr>
                                        <p:cTn id="7" dur="500"/>
                                        <p:tgtEl>
                                          <p:spTgt spid="12904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9042"/>
                                        </p:tgtEl>
                                        <p:attrNameLst>
                                          <p:attrName>style.visibility</p:attrName>
                                        </p:attrNameLst>
                                      </p:cBhvr>
                                      <p:to>
                                        <p:strVal val="visible"/>
                                      </p:to>
                                    </p:set>
                                    <p:animEffect transition="in" filter="wipe(up)">
                                      <p:cBhvr>
                                        <p:cTn id="11" dur="500"/>
                                        <p:tgtEl>
                                          <p:spTgt spid="12904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9039"/>
                                        </p:tgtEl>
                                        <p:attrNameLst>
                                          <p:attrName>style.visibility</p:attrName>
                                        </p:attrNameLst>
                                      </p:cBhvr>
                                      <p:to>
                                        <p:strVal val="visible"/>
                                      </p:to>
                                    </p:set>
                                    <p:animEffect transition="in" filter="wipe(up)">
                                      <p:cBhvr>
                                        <p:cTn id="15" dur="500"/>
                                        <p:tgtEl>
                                          <p:spTgt spid="12903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29036"/>
                                        </p:tgtEl>
                                        <p:attrNameLst>
                                          <p:attrName>style.visibility</p:attrName>
                                        </p:attrNameLst>
                                      </p:cBhvr>
                                      <p:to>
                                        <p:strVal val="visible"/>
                                      </p:to>
                                    </p:set>
                                    <p:animEffect transition="in" filter="wipe(up)">
                                      <p:cBhvr>
                                        <p:cTn id="19" dur="500"/>
                                        <p:tgtEl>
                                          <p:spTgt spid="12903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9033"/>
                                        </p:tgtEl>
                                        <p:attrNameLst>
                                          <p:attrName>style.visibility</p:attrName>
                                        </p:attrNameLst>
                                      </p:cBhvr>
                                      <p:to>
                                        <p:strVal val="visible"/>
                                      </p:to>
                                    </p:set>
                                    <p:animEffect transition="in" filter="wipe(up)">
                                      <p:cBhvr>
                                        <p:cTn id="23" dur="500"/>
                                        <p:tgtEl>
                                          <p:spTgt spid="129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3" grpId="0" animBg="1"/>
      <p:bldP spid="129036" grpId="0" animBg="1"/>
      <p:bldP spid="129039" grpId="0" animBg="1"/>
      <p:bldP spid="129042" grpId="0" animBg="1"/>
      <p:bldP spid="12904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022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Jingles</a:t>
            </a:r>
            <a:endParaRPr lang="en-US" sz="2800"/>
          </a:p>
        </p:txBody>
      </p:sp>
      <p:pic>
        <p:nvPicPr>
          <p:cNvPr id="180246" name="Picture 22" descr="Figure 9-3, Jingles"/>
          <p:cNvPicPr>
            <a:picLocks noChangeAspect="1" noChangeArrowheads="1"/>
          </p:cNvPicPr>
          <p:nvPr/>
        </p:nvPicPr>
        <p:blipFill>
          <a:blip r:embed="rId3" cstate="print"/>
          <a:srcRect/>
          <a:stretch>
            <a:fillRect/>
          </a:stretch>
        </p:blipFill>
        <p:spPr bwMode="auto">
          <a:xfrm>
            <a:off x="762000" y="1066800"/>
            <a:ext cx="7762875" cy="51054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80246"/>
                                        </p:tgtEl>
                                        <p:attrNameLst>
                                          <p:attrName>style.visibility</p:attrName>
                                        </p:attrNameLst>
                                      </p:cBhvr>
                                      <p:to>
                                        <p:strVal val="visible"/>
                                      </p:to>
                                    </p:set>
                                    <p:animEffect transition="in" filter="diamond(in)">
                                      <p:cBhvr>
                                        <p:cTn id="7" dur="1000"/>
                                        <p:tgtEl>
                                          <p:spTgt spid="18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432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Production Stages for TV Commercials</a:t>
            </a:r>
            <a:endParaRPr lang="en-US" sz="2800"/>
          </a:p>
        </p:txBody>
      </p:sp>
      <p:sp>
        <p:nvSpPr>
          <p:cNvPr id="18432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84346" name="Group 26"/>
          <p:cNvGrpSpPr>
            <a:grpSpLocks/>
          </p:cNvGrpSpPr>
          <p:nvPr/>
        </p:nvGrpSpPr>
        <p:grpSpPr bwMode="auto">
          <a:xfrm>
            <a:off x="685800" y="2055813"/>
            <a:ext cx="7620000" cy="839787"/>
            <a:chOff x="432" y="1295"/>
            <a:chExt cx="4800" cy="529"/>
          </a:xfrm>
        </p:grpSpPr>
        <p:sp>
          <p:nvSpPr>
            <p:cNvPr id="184337" name="Rectangle 17"/>
            <p:cNvSpPr>
              <a:spLocks noChangeArrowheads="1"/>
            </p:cNvSpPr>
            <p:nvPr/>
          </p:nvSpPr>
          <p:spPr bwMode="auto">
            <a:xfrm>
              <a:off x="432" y="1296"/>
              <a:ext cx="1648" cy="528"/>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lIns="182880" anchor="ctr"/>
            <a:lstStyle/>
            <a:p>
              <a:pPr>
                <a:lnSpc>
                  <a:spcPct val="90000"/>
                </a:lnSpc>
              </a:pPr>
              <a:r>
                <a:rPr lang="en-US" b="1"/>
                <a:t>Preproduction</a:t>
              </a:r>
            </a:p>
          </p:txBody>
        </p:sp>
        <p:sp>
          <p:nvSpPr>
            <p:cNvPr id="184338" name="Rectangle 18"/>
            <p:cNvSpPr>
              <a:spLocks noChangeArrowheads="1"/>
            </p:cNvSpPr>
            <p:nvPr/>
          </p:nvSpPr>
          <p:spPr bwMode="auto">
            <a:xfrm>
              <a:off x="2410" y="1296"/>
              <a:ext cx="2822" cy="528"/>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lIns="182880" anchor="ctr"/>
            <a:lstStyle/>
            <a:p>
              <a:pPr algn="l" eaLnBrk="1" hangingPunct="1">
                <a:lnSpc>
                  <a:spcPct val="90000"/>
                </a:lnSpc>
                <a:spcBef>
                  <a:spcPct val="20000"/>
                </a:spcBef>
              </a:pPr>
              <a:r>
                <a:rPr lang="en-US"/>
                <a:t>All work before actual shooting, recording</a:t>
              </a:r>
            </a:p>
          </p:txBody>
        </p:sp>
        <p:sp>
          <p:nvSpPr>
            <p:cNvPr id="184340" name="AutoShape 20"/>
            <p:cNvSpPr>
              <a:spLocks noChangeArrowheads="1"/>
            </p:cNvSpPr>
            <p:nvPr/>
          </p:nvSpPr>
          <p:spPr bwMode="auto">
            <a:xfrm rot="5169773">
              <a:off x="1969" y="1439"/>
              <a:ext cx="528" cy="240"/>
            </a:xfrm>
            <a:prstGeom prst="triangle">
              <a:avLst>
                <a:gd name="adj" fmla="val 50000"/>
              </a:avLst>
            </a:prstGeom>
            <a:solidFill>
              <a:schemeClr val="tx1"/>
            </a:solidFill>
            <a:ln w="12700">
              <a:solidFill>
                <a:schemeClr val="tx1"/>
              </a:solidFill>
              <a:miter lim="800000"/>
              <a:headEnd/>
              <a:tailEnd/>
            </a:ln>
            <a:effectLst/>
          </p:spPr>
          <p:txBody>
            <a:bodyPr wrap="none" anchor="ctr"/>
            <a:lstStyle/>
            <a:p>
              <a:endParaRPr lang="en-US"/>
            </a:p>
          </p:txBody>
        </p:sp>
      </p:grpSp>
      <p:grpSp>
        <p:nvGrpSpPr>
          <p:cNvPr id="184347" name="Group 27"/>
          <p:cNvGrpSpPr>
            <a:grpSpLocks/>
          </p:cNvGrpSpPr>
          <p:nvPr/>
        </p:nvGrpSpPr>
        <p:grpSpPr bwMode="auto">
          <a:xfrm>
            <a:off x="685800" y="3200400"/>
            <a:ext cx="7696200" cy="838200"/>
            <a:chOff x="432" y="2016"/>
            <a:chExt cx="4848" cy="528"/>
          </a:xfrm>
        </p:grpSpPr>
        <p:sp>
          <p:nvSpPr>
            <p:cNvPr id="184329" name="Rectangle 9"/>
            <p:cNvSpPr>
              <a:spLocks noChangeArrowheads="1"/>
            </p:cNvSpPr>
            <p:nvPr/>
          </p:nvSpPr>
          <p:spPr bwMode="auto">
            <a:xfrm>
              <a:off x="432" y="2016"/>
              <a:ext cx="1648" cy="528"/>
            </a:xfrm>
            <a:prstGeom prst="rect">
              <a:avLst/>
            </a:prstGeom>
            <a:solidFill>
              <a:srgbClr val="BCD7EA"/>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b="1"/>
                <a:t>Production</a:t>
              </a:r>
            </a:p>
          </p:txBody>
        </p:sp>
        <p:sp>
          <p:nvSpPr>
            <p:cNvPr id="184330" name="Rectangle 10"/>
            <p:cNvSpPr>
              <a:spLocks noChangeArrowheads="1"/>
            </p:cNvSpPr>
            <p:nvPr/>
          </p:nvSpPr>
          <p:spPr bwMode="auto">
            <a:xfrm>
              <a:off x="2410" y="2016"/>
              <a:ext cx="2870" cy="528"/>
            </a:xfrm>
            <a:prstGeom prst="rect">
              <a:avLst/>
            </a:prstGeom>
            <a:solidFill>
              <a:srgbClr val="BCD7EA"/>
            </a:solidFill>
            <a:ln w="25400">
              <a:solidFill>
                <a:schemeClr val="tx1"/>
              </a:solidFill>
              <a:miter lim="800000"/>
              <a:headEnd/>
              <a:tailEnd/>
            </a:ln>
            <a:effectLst>
              <a:outerShdw dist="71842" dir="2700000" algn="ctr" rotWithShape="0">
                <a:schemeClr val="tx1"/>
              </a:outerShdw>
            </a:effectLst>
          </p:spPr>
          <p:txBody>
            <a:bodyPr lIns="182880" anchor="ctr"/>
            <a:lstStyle/>
            <a:p>
              <a:pPr algn="l" eaLnBrk="1" hangingPunct="1">
                <a:lnSpc>
                  <a:spcPct val="90000"/>
                </a:lnSpc>
                <a:spcBef>
                  <a:spcPct val="20000"/>
                </a:spcBef>
              </a:pPr>
              <a:r>
                <a:rPr lang="en-US"/>
                <a:t>Period of filming, taping, or recording</a:t>
              </a:r>
            </a:p>
          </p:txBody>
        </p:sp>
        <p:sp>
          <p:nvSpPr>
            <p:cNvPr id="184341" name="AutoShape 21"/>
            <p:cNvSpPr>
              <a:spLocks noChangeArrowheads="1"/>
            </p:cNvSpPr>
            <p:nvPr/>
          </p:nvSpPr>
          <p:spPr bwMode="auto">
            <a:xfrm rot="5169773">
              <a:off x="1968" y="2160"/>
              <a:ext cx="528" cy="240"/>
            </a:xfrm>
            <a:prstGeom prst="triangle">
              <a:avLst>
                <a:gd name="adj" fmla="val 50000"/>
              </a:avLst>
            </a:prstGeom>
            <a:solidFill>
              <a:schemeClr val="tx1"/>
            </a:solidFill>
            <a:ln w="12700">
              <a:solidFill>
                <a:schemeClr val="tx1"/>
              </a:solidFill>
              <a:miter lim="800000"/>
              <a:headEnd/>
              <a:tailEnd/>
            </a:ln>
            <a:effectLst/>
          </p:spPr>
          <p:txBody>
            <a:bodyPr wrap="none" anchor="ctr"/>
            <a:lstStyle/>
            <a:p>
              <a:endParaRPr lang="en-US"/>
            </a:p>
          </p:txBody>
        </p:sp>
      </p:grpSp>
      <p:grpSp>
        <p:nvGrpSpPr>
          <p:cNvPr id="184348" name="Group 28"/>
          <p:cNvGrpSpPr>
            <a:grpSpLocks/>
          </p:cNvGrpSpPr>
          <p:nvPr/>
        </p:nvGrpSpPr>
        <p:grpSpPr bwMode="auto">
          <a:xfrm>
            <a:off x="685800" y="4343400"/>
            <a:ext cx="7696200" cy="838200"/>
            <a:chOff x="432" y="2736"/>
            <a:chExt cx="4848" cy="528"/>
          </a:xfrm>
        </p:grpSpPr>
        <p:sp>
          <p:nvSpPr>
            <p:cNvPr id="184333" name="Rectangle 13"/>
            <p:cNvSpPr>
              <a:spLocks noChangeArrowheads="1"/>
            </p:cNvSpPr>
            <p:nvPr/>
          </p:nvSpPr>
          <p:spPr bwMode="auto">
            <a:xfrm>
              <a:off x="432" y="2736"/>
              <a:ext cx="1648" cy="528"/>
            </a:xfrm>
            <a:prstGeom prst="rect">
              <a:avLst/>
            </a:prstGeom>
            <a:solidFill>
              <a:srgbClr val="FAC28A"/>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b="1"/>
                <a:t>Postproduction</a:t>
              </a:r>
            </a:p>
          </p:txBody>
        </p:sp>
        <p:sp>
          <p:nvSpPr>
            <p:cNvPr id="184334" name="Rectangle 14"/>
            <p:cNvSpPr>
              <a:spLocks noChangeArrowheads="1"/>
            </p:cNvSpPr>
            <p:nvPr/>
          </p:nvSpPr>
          <p:spPr bwMode="auto">
            <a:xfrm>
              <a:off x="2410" y="2736"/>
              <a:ext cx="2870" cy="528"/>
            </a:xfrm>
            <a:prstGeom prst="rect">
              <a:avLst/>
            </a:prstGeom>
            <a:solidFill>
              <a:srgbClr val="FAC28A"/>
            </a:solidFill>
            <a:ln w="25400">
              <a:solidFill>
                <a:schemeClr val="tx1"/>
              </a:solidFill>
              <a:miter lim="800000"/>
              <a:headEnd/>
              <a:tailEnd/>
            </a:ln>
            <a:effectLst>
              <a:outerShdw dist="71842" dir="2700000" algn="ctr" rotWithShape="0">
                <a:schemeClr val="tx1"/>
              </a:outerShdw>
            </a:effectLst>
          </p:spPr>
          <p:txBody>
            <a:bodyPr lIns="182880" anchor="ctr"/>
            <a:lstStyle/>
            <a:p>
              <a:pPr algn="l" eaLnBrk="1" hangingPunct="1">
                <a:lnSpc>
                  <a:spcPct val="90000"/>
                </a:lnSpc>
                <a:spcBef>
                  <a:spcPct val="20000"/>
                </a:spcBef>
              </a:pPr>
              <a:r>
                <a:rPr lang="en-US"/>
                <a:t>Work after spot is filmed or recorded</a:t>
              </a:r>
            </a:p>
          </p:txBody>
        </p:sp>
        <p:sp>
          <p:nvSpPr>
            <p:cNvPr id="184342" name="AutoShape 22"/>
            <p:cNvSpPr>
              <a:spLocks noChangeArrowheads="1"/>
            </p:cNvSpPr>
            <p:nvPr/>
          </p:nvSpPr>
          <p:spPr bwMode="auto">
            <a:xfrm rot="5169773">
              <a:off x="1968" y="2880"/>
              <a:ext cx="528" cy="240"/>
            </a:xfrm>
            <a:prstGeom prst="triangle">
              <a:avLst>
                <a:gd name="adj" fmla="val 50000"/>
              </a:avLst>
            </a:prstGeom>
            <a:solidFill>
              <a:schemeClr val="tx1"/>
            </a:solidFill>
            <a:ln w="12700">
              <a:solidFill>
                <a:schemeClr val="tx1"/>
              </a:solidFill>
              <a:miter lim="800000"/>
              <a:headEnd/>
              <a:tailEnd/>
            </a:ln>
            <a:effectLst/>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4346"/>
                                        </p:tgtEl>
                                        <p:attrNameLst>
                                          <p:attrName>style.visibility</p:attrName>
                                        </p:attrNameLst>
                                      </p:cBhvr>
                                      <p:to>
                                        <p:strVal val="visible"/>
                                      </p:to>
                                    </p:set>
                                    <p:animEffect transition="in" filter="wipe(left)">
                                      <p:cBhvr>
                                        <p:cTn id="7" dur="500"/>
                                        <p:tgtEl>
                                          <p:spTgt spid="1843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4347"/>
                                        </p:tgtEl>
                                        <p:attrNameLst>
                                          <p:attrName>style.visibility</p:attrName>
                                        </p:attrNameLst>
                                      </p:cBhvr>
                                      <p:to>
                                        <p:strVal val="visible"/>
                                      </p:to>
                                    </p:set>
                                    <p:animEffect transition="in" filter="wipe(left)">
                                      <p:cBhvr>
                                        <p:cTn id="12" dur="500"/>
                                        <p:tgtEl>
                                          <p:spTgt spid="1843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4348"/>
                                        </p:tgtEl>
                                        <p:attrNameLst>
                                          <p:attrName>style.visibility</p:attrName>
                                        </p:attrNameLst>
                                      </p:cBhvr>
                                      <p:to>
                                        <p:strVal val="visible"/>
                                      </p:to>
                                    </p:set>
                                    <p:animEffect transition="in" filter="wipe(left)">
                                      <p:cBhvr>
                                        <p:cTn id="17" dur="500"/>
                                        <p:tgtEl>
                                          <p:spTgt spid="184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637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Preproduction Tasks</a:t>
            </a:r>
            <a:endParaRPr lang="en-US" sz="2800"/>
          </a:p>
        </p:txBody>
      </p:sp>
      <p:sp>
        <p:nvSpPr>
          <p:cNvPr id="18637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86375" name="Group 7"/>
          <p:cNvGrpSpPr>
            <a:grpSpLocks/>
          </p:cNvGrpSpPr>
          <p:nvPr/>
        </p:nvGrpSpPr>
        <p:grpSpPr bwMode="auto">
          <a:xfrm>
            <a:off x="3530600" y="1219200"/>
            <a:ext cx="2413000" cy="1600200"/>
            <a:chOff x="2128" y="768"/>
            <a:chExt cx="1520" cy="1104"/>
          </a:xfrm>
        </p:grpSpPr>
        <p:sp>
          <p:nvSpPr>
            <p:cNvPr id="186376" name="Rectangle 8"/>
            <p:cNvSpPr>
              <a:spLocks noChangeArrowheads="1"/>
            </p:cNvSpPr>
            <p:nvPr/>
          </p:nvSpPr>
          <p:spPr bwMode="auto">
            <a:xfrm>
              <a:off x="2128" y="768"/>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Select a director</a:t>
              </a:r>
            </a:p>
          </p:txBody>
        </p:sp>
        <p:sp>
          <p:nvSpPr>
            <p:cNvPr id="186377" name="Line 9"/>
            <p:cNvSpPr>
              <a:spLocks noChangeShapeType="1"/>
            </p:cNvSpPr>
            <p:nvPr/>
          </p:nvSpPr>
          <p:spPr bwMode="auto">
            <a:xfrm flipV="1">
              <a:off x="2880" y="1440"/>
              <a:ext cx="0" cy="432"/>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78" name="Group 10"/>
          <p:cNvGrpSpPr>
            <a:grpSpLocks/>
          </p:cNvGrpSpPr>
          <p:nvPr/>
        </p:nvGrpSpPr>
        <p:grpSpPr bwMode="auto">
          <a:xfrm>
            <a:off x="3530600" y="4495800"/>
            <a:ext cx="2413000" cy="1524000"/>
            <a:chOff x="2128" y="2928"/>
            <a:chExt cx="1520" cy="1056"/>
          </a:xfrm>
        </p:grpSpPr>
        <p:sp>
          <p:nvSpPr>
            <p:cNvPr id="186379" name="Rectangle 11"/>
            <p:cNvSpPr>
              <a:spLocks noChangeArrowheads="1"/>
            </p:cNvSpPr>
            <p:nvPr/>
          </p:nvSpPr>
          <p:spPr bwMode="auto">
            <a:xfrm>
              <a:off x="2128" y="3360"/>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Cost estimation and timing</a:t>
              </a:r>
            </a:p>
          </p:txBody>
        </p:sp>
        <p:sp>
          <p:nvSpPr>
            <p:cNvPr id="186380" name="Line 12"/>
            <p:cNvSpPr>
              <a:spLocks noChangeShapeType="1"/>
            </p:cNvSpPr>
            <p:nvPr/>
          </p:nvSpPr>
          <p:spPr bwMode="auto">
            <a:xfrm>
              <a:off x="2880" y="2928"/>
              <a:ext cx="0" cy="432"/>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81" name="Group 13"/>
          <p:cNvGrpSpPr>
            <a:grpSpLocks/>
          </p:cNvGrpSpPr>
          <p:nvPr/>
        </p:nvGrpSpPr>
        <p:grpSpPr bwMode="auto">
          <a:xfrm>
            <a:off x="6019800" y="2133600"/>
            <a:ext cx="2514600" cy="1066800"/>
            <a:chOff x="3744" y="1440"/>
            <a:chExt cx="1824" cy="672"/>
          </a:xfrm>
        </p:grpSpPr>
        <p:sp>
          <p:nvSpPr>
            <p:cNvPr id="186382" name="Rectangle 14"/>
            <p:cNvSpPr>
              <a:spLocks noChangeArrowheads="1"/>
            </p:cNvSpPr>
            <p:nvPr/>
          </p:nvSpPr>
          <p:spPr bwMode="auto">
            <a:xfrm>
              <a:off x="4048" y="1440"/>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Choose production company</a:t>
              </a:r>
            </a:p>
          </p:txBody>
        </p:sp>
        <p:sp>
          <p:nvSpPr>
            <p:cNvPr id="186383" name="Line 15"/>
            <p:cNvSpPr>
              <a:spLocks noChangeShapeType="1"/>
            </p:cNvSpPr>
            <p:nvPr/>
          </p:nvSpPr>
          <p:spPr bwMode="auto">
            <a:xfrm flipV="1">
              <a:off x="3744" y="1728"/>
              <a:ext cx="288" cy="384"/>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84" name="Group 16"/>
          <p:cNvGrpSpPr>
            <a:grpSpLocks/>
          </p:cNvGrpSpPr>
          <p:nvPr/>
        </p:nvGrpSpPr>
        <p:grpSpPr bwMode="auto">
          <a:xfrm>
            <a:off x="6019800" y="4114800"/>
            <a:ext cx="2514600" cy="990600"/>
            <a:chOff x="3696" y="2688"/>
            <a:chExt cx="1872" cy="624"/>
          </a:xfrm>
        </p:grpSpPr>
        <p:sp>
          <p:nvSpPr>
            <p:cNvPr id="186385" name="Rectangle 17"/>
            <p:cNvSpPr>
              <a:spLocks noChangeArrowheads="1"/>
            </p:cNvSpPr>
            <p:nvPr/>
          </p:nvSpPr>
          <p:spPr bwMode="auto">
            <a:xfrm>
              <a:off x="4048" y="2688"/>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lnSpc>
                  <a:spcPct val="90000"/>
                </a:lnSpc>
              </a:pPr>
              <a:r>
                <a:rPr lang="en-US" sz="2000"/>
                <a:t>Bidding</a:t>
              </a:r>
            </a:p>
          </p:txBody>
        </p:sp>
        <p:sp>
          <p:nvSpPr>
            <p:cNvPr id="186386" name="Line 18"/>
            <p:cNvSpPr>
              <a:spLocks noChangeShapeType="1"/>
            </p:cNvSpPr>
            <p:nvPr/>
          </p:nvSpPr>
          <p:spPr bwMode="auto">
            <a:xfrm rot="6300000" flipV="1">
              <a:off x="3744" y="2640"/>
              <a:ext cx="288" cy="384"/>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87" name="Group 19"/>
          <p:cNvGrpSpPr>
            <a:grpSpLocks/>
          </p:cNvGrpSpPr>
          <p:nvPr/>
        </p:nvGrpSpPr>
        <p:grpSpPr bwMode="auto">
          <a:xfrm>
            <a:off x="762000" y="2133600"/>
            <a:ext cx="2616200" cy="1143000"/>
            <a:chOff x="176" y="1440"/>
            <a:chExt cx="1856" cy="720"/>
          </a:xfrm>
        </p:grpSpPr>
        <p:sp>
          <p:nvSpPr>
            <p:cNvPr id="186388" name="Rectangle 20"/>
            <p:cNvSpPr>
              <a:spLocks noChangeArrowheads="1"/>
            </p:cNvSpPr>
            <p:nvPr/>
          </p:nvSpPr>
          <p:spPr bwMode="auto">
            <a:xfrm>
              <a:off x="176" y="1440"/>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Preproduction meeting</a:t>
              </a:r>
            </a:p>
          </p:txBody>
        </p:sp>
        <p:sp>
          <p:nvSpPr>
            <p:cNvPr id="186389" name="Line 21"/>
            <p:cNvSpPr>
              <a:spLocks noChangeShapeType="1"/>
            </p:cNvSpPr>
            <p:nvPr/>
          </p:nvSpPr>
          <p:spPr bwMode="auto">
            <a:xfrm flipH="1" flipV="1">
              <a:off x="1744" y="1776"/>
              <a:ext cx="288" cy="384"/>
            </a:xfrm>
            <a:prstGeom prst="line">
              <a:avLst/>
            </a:prstGeom>
            <a:noFill/>
            <a:ln w="25400">
              <a:solidFill>
                <a:schemeClr val="tx1"/>
              </a:solidFill>
              <a:round/>
              <a:headEnd/>
              <a:tailEnd type="triangle" w="med" len="med"/>
            </a:ln>
            <a:effectLst/>
          </p:spPr>
          <p:txBody>
            <a:bodyPr anchor="ctr"/>
            <a:lstStyle/>
            <a:p>
              <a:endParaRPr lang="en-US"/>
            </a:p>
          </p:txBody>
        </p:sp>
      </p:grpSp>
      <p:grpSp>
        <p:nvGrpSpPr>
          <p:cNvPr id="186390" name="Group 22"/>
          <p:cNvGrpSpPr>
            <a:grpSpLocks/>
          </p:cNvGrpSpPr>
          <p:nvPr/>
        </p:nvGrpSpPr>
        <p:grpSpPr bwMode="auto">
          <a:xfrm>
            <a:off x="762000" y="4114800"/>
            <a:ext cx="2692400" cy="990600"/>
            <a:chOff x="176" y="2688"/>
            <a:chExt cx="1904" cy="624"/>
          </a:xfrm>
        </p:grpSpPr>
        <p:sp>
          <p:nvSpPr>
            <p:cNvPr id="186391" name="Rectangle 23"/>
            <p:cNvSpPr>
              <a:spLocks noChangeArrowheads="1"/>
            </p:cNvSpPr>
            <p:nvPr/>
          </p:nvSpPr>
          <p:spPr bwMode="auto">
            <a:xfrm>
              <a:off x="176" y="2688"/>
              <a:ext cx="1520" cy="624"/>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pPr>
              <a:r>
                <a:rPr lang="en-US" sz="2000"/>
                <a:t>Production timetable</a:t>
              </a:r>
            </a:p>
          </p:txBody>
        </p:sp>
        <p:sp>
          <p:nvSpPr>
            <p:cNvPr id="186392" name="Line 24"/>
            <p:cNvSpPr>
              <a:spLocks noChangeShapeType="1"/>
            </p:cNvSpPr>
            <p:nvPr/>
          </p:nvSpPr>
          <p:spPr bwMode="auto">
            <a:xfrm rot="-6300000" flipH="1" flipV="1">
              <a:off x="1744" y="2688"/>
              <a:ext cx="288" cy="384"/>
            </a:xfrm>
            <a:prstGeom prst="line">
              <a:avLst/>
            </a:prstGeom>
            <a:noFill/>
            <a:ln w="25400">
              <a:solidFill>
                <a:schemeClr val="tx1"/>
              </a:solidFill>
              <a:round/>
              <a:headEnd/>
              <a:tailEnd type="triangle" w="med" len="med"/>
            </a:ln>
            <a:effectLst/>
          </p:spPr>
          <p:txBody>
            <a:bodyPr anchor="ctr"/>
            <a:lstStyle/>
            <a:p>
              <a:endParaRPr lang="en-US"/>
            </a:p>
          </p:txBody>
        </p:sp>
      </p:grpSp>
      <p:sp>
        <p:nvSpPr>
          <p:cNvPr id="186399" name="Rectangle 31"/>
          <p:cNvSpPr>
            <a:spLocks noChangeArrowheads="1"/>
          </p:cNvSpPr>
          <p:nvPr/>
        </p:nvSpPr>
        <p:spPr bwMode="auto">
          <a:xfrm>
            <a:off x="3352800" y="2819400"/>
            <a:ext cx="2743200" cy="16764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pPr>
              <a:lnSpc>
                <a:spcPct val="90000"/>
              </a:lnSpc>
            </a:pPr>
            <a:r>
              <a:rPr lang="en-US" sz="2400" b="1"/>
              <a:t>Preproduction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86399"/>
                                        </p:tgtEl>
                                        <p:attrNameLst>
                                          <p:attrName>style.visibility</p:attrName>
                                        </p:attrNameLst>
                                      </p:cBhvr>
                                      <p:to>
                                        <p:strVal val="visible"/>
                                      </p:to>
                                    </p:set>
                                    <p:animEffect transition="in" filter="box(out)">
                                      <p:cBhvr>
                                        <p:cTn id="7" dur="500"/>
                                        <p:tgtEl>
                                          <p:spTgt spid="18639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6375"/>
                                        </p:tgtEl>
                                        <p:attrNameLst>
                                          <p:attrName>style.visibility</p:attrName>
                                        </p:attrNameLst>
                                      </p:cBhvr>
                                      <p:to>
                                        <p:strVal val="visible"/>
                                      </p:to>
                                    </p:set>
                                    <p:animEffect transition="in" filter="wipe(down)">
                                      <p:cBhvr>
                                        <p:cTn id="11" dur="500"/>
                                        <p:tgtEl>
                                          <p:spTgt spid="18637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6381"/>
                                        </p:tgtEl>
                                        <p:attrNameLst>
                                          <p:attrName>style.visibility</p:attrName>
                                        </p:attrNameLst>
                                      </p:cBhvr>
                                      <p:to>
                                        <p:strVal val="visible"/>
                                      </p:to>
                                    </p:set>
                                    <p:animEffect transition="in" filter="wipe(left)">
                                      <p:cBhvr>
                                        <p:cTn id="15" dur="500"/>
                                        <p:tgtEl>
                                          <p:spTgt spid="18638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86384"/>
                                        </p:tgtEl>
                                        <p:attrNameLst>
                                          <p:attrName>style.visibility</p:attrName>
                                        </p:attrNameLst>
                                      </p:cBhvr>
                                      <p:to>
                                        <p:strVal val="visible"/>
                                      </p:to>
                                    </p:set>
                                    <p:animEffect transition="in" filter="wipe(left)">
                                      <p:cBhvr>
                                        <p:cTn id="19" dur="500"/>
                                        <p:tgtEl>
                                          <p:spTgt spid="18638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86378"/>
                                        </p:tgtEl>
                                        <p:attrNameLst>
                                          <p:attrName>style.visibility</p:attrName>
                                        </p:attrNameLst>
                                      </p:cBhvr>
                                      <p:to>
                                        <p:strVal val="visible"/>
                                      </p:to>
                                    </p:set>
                                    <p:animEffect transition="in" filter="wipe(up)">
                                      <p:cBhvr>
                                        <p:cTn id="23" dur="500"/>
                                        <p:tgtEl>
                                          <p:spTgt spid="186378"/>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86390"/>
                                        </p:tgtEl>
                                        <p:attrNameLst>
                                          <p:attrName>style.visibility</p:attrName>
                                        </p:attrNameLst>
                                      </p:cBhvr>
                                      <p:to>
                                        <p:strVal val="visible"/>
                                      </p:to>
                                    </p:set>
                                    <p:animEffect transition="in" filter="wipe(right)">
                                      <p:cBhvr>
                                        <p:cTn id="27" dur="500"/>
                                        <p:tgtEl>
                                          <p:spTgt spid="186390"/>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86387"/>
                                        </p:tgtEl>
                                        <p:attrNameLst>
                                          <p:attrName>style.visibility</p:attrName>
                                        </p:attrNameLst>
                                      </p:cBhvr>
                                      <p:to>
                                        <p:strVal val="visible"/>
                                      </p:to>
                                    </p:set>
                                    <p:animEffect transition="in" filter="wipe(right)">
                                      <p:cBhvr>
                                        <p:cTn id="31" dur="500"/>
                                        <p:tgtEl>
                                          <p:spTgt spid="18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99"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8841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Production Tasks</a:t>
            </a:r>
            <a:endParaRPr lang="en-US" sz="2800"/>
          </a:p>
        </p:txBody>
      </p:sp>
      <p:sp>
        <p:nvSpPr>
          <p:cNvPr id="18842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88423" name="Group 7"/>
          <p:cNvGrpSpPr>
            <a:grpSpLocks/>
          </p:cNvGrpSpPr>
          <p:nvPr/>
        </p:nvGrpSpPr>
        <p:grpSpPr bwMode="auto">
          <a:xfrm>
            <a:off x="608013" y="3048000"/>
            <a:ext cx="3962400" cy="2286000"/>
            <a:chOff x="384" y="1728"/>
            <a:chExt cx="2496" cy="1632"/>
          </a:xfrm>
        </p:grpSpPr>
        <p:sp>
          <p:nvSpPr>
            <p:cNvPr id="188424" name="Rectangle 8"/>
            <p:cNvSpPr>
              <a:spLocks noChangeArrowheads="1"/>
            </p:cNvSpPr>
            <p:nvPr/>
          </p:nvSpPr>
          <p:spPr bwMode="auto">
            <a:xfrm>
              <a:off x="384" y="2352"/>
              <a:ext cx="1584" cy="1008"/>
            </a:xfrm>
            <a:prstGeom prst="rect">
              <a:avLst/>
            </a:prstGeom>
            <a:solidFill>
              <a:srgbClr val="FFFFCC"/>
            </a:solidFill>
            <a:ln w="28575">
              <a:solidFill>
                <a:schemeClr val="tx1"/>
              </a:solidFill>
              <a:miter lim="800000"/>
              <a:headEnd/>
              <a:tailEnd/>
            </a:ln>
            <a:effectLst>
              <a:outerShdw dist="71842" dir="2700000" algn="ctr" rotWithShape="0">
                <a:schemeClr val="tx1"/>
              </a:outerShdw>
            </a:effectLst>
          </p:spPr>
          <p:txBody>
            <a:bodyPr lIns="0" rIns="0" anchor="ctr"/>
            <a:lstStyle/>
            <a:p>
              <a:r>
                <a:rPr lang="en-US" sz="2400" b="1"/>
                <a:t>Location</a:t>
              </a:r>
            </a:p>
          </p:txBody>
        </p:sp>
        <p:sp>
          <p:nvSpPr>
            <p:cNvPr id="188425" name="Line 9"/>
            <p:cNvSpPr>
              <a:spLocks noChangeShapeType="1"/>
            </p:cNvSpPr>
            <p:nvPr/>
          </p:nvSpPr>
          <p:spPr bwMode="auto">
            <a:xfrm flipH="1">
              <a:off x="1152" y="1728"/>
              <a:ext cx="1728" cy="624"/>
            </a:xfrm>
            <a:prstGeom prst="line">
              <a:avLst/>
            </a:prstGeom>
            <a:noFill/>
            <a:ln w="28575">
              <a:solidFill>
                <a:schemeClr val="tx1"/>
              </a:solidFill>
              <a:round/>
              <a:headEnd/>
              <a:tailEnd/>
            </a:ln>
            <a:effectLst/>
          </p:spPr>
          <p:txBody>
            <a:bodyPr wrap="none" lIns="0" rIns="0" anchor="ctr"/>
            <a:lstStyle/>
            <a:p>
              <a:endParaRPr lang="en-US"/>
            </a:p>
          </p:txBody>
        </p:sp>
      </p:grpSp>
      <p:grpSp>
        <p:nvGrpSpPr>
          <p:cNvPr id="188426" name="Group 10"/>
          <p:cNvGrpSpPr>
            <a:grpSpLocks/>
          </p:cNvGrpSpPr>
          <p:nvPr/>
        </p:nvGrpSpPr>
        <p:grpSpPr bwMode="auto">
          <a:xfrm>
            <a:off x="3351213" y="3048000"/>
            <a:ext cx="2514600" cy="2286000"/>
            <a:chOff x="2112" y="1728"/>
            <a:chExt cx="1584" cy="1632"/>
          </a:xfrm>
        </p:grpSpPr>
        <p:sp>
          <p:nvSpPr>
            <p:cNvPr id="188427" name="Rectangle 11"/>
            <p:cNvSpPr>
              <a:spLocks noChangeArrowheads="1"/>
            </p:cNvSpPr>
            <p:nvPr/>
          </p:nvSpPr>
          <p:spPr bwMode="auto">
            <a:xfrm>
              <a:off x="2112" y="2352"/>
              <a:ext cx="1584" cy="1008"/>
            </a:xfrm>
            <a:prstGeom prst="rect">
              <a:avLst/>
            </a:prstGeom>
            <a:solidFill>
              <a:srgbClr val="BCD7EA"/>
            </a:solidFill>
            <a:ln w="28575">
              <a:solidFill>
                <a:schemeClr val="tx1"/>
              </a:solidFill>
              <a:miter lim="800000"/>
              <a:headEnd/>
              <a:tailEnd/>
            </a:ln>
            <a:effectLst>
              <a:outerShdw dist="71842" dir="2700000" algn="ctr" rotWithShape="0">
                <a:schemeClr val="tx1"/>
              </a:outerShdw>
            </a:effectLst>
          </p:spPr>
          <p:txBody>
            <a:bodyPr lIns="0" rIns="0" anchor="ctr"/>
            <a:lstStyle/>
            <a:p>
              <a:r>
                <a:rPr lang="en-US" sz="2400" b="1"/>
                <a:t>Timing</a:t>
              </a:r>
            </a:p>
          </p:txBody>
        </p:sp>
        <p:sp>
          <p:nvSpPr>
            <p:cNvPr id="188428" name="Line 12"/>
            <p:cNvSpPr>
              <a:spLocks noChangeShapeType="1"/>
            </p:cNvSpPr>
            <p:nvPr/>
          </p:nvSpPr>
          <p:spPr bwMode="auto">
            <a:xfrm>
              <a:off x="2880" y="1728"/>
              <a:ext cx="0" cy="624"/>
            </a:xfrm>
            <a:prstGeom prst="line">
              <a:avLst/>
            </a:prstGeom>
            <a:noFill/>
            <a:ln w="28575">
              <a:solidFill>
                <a:schemeClr val="tx1"/>
              </a:solidFill>
              <a:round/>
              <a:headEnd/>
              <a:tailEnd/>
            </a:ln>
            <a:effectLst/>
          </p:spPr>
          <p:txBody>
            <a:bodyPr wrap="none" lIns="0" rIns="0" anchor="ctr"/>
            <a:lstStyle/>
            <a:p>
              <a:endParaRPr lang="en-US"/>
            </a:p>
          </p:txBody>
        </p:sp>
      </p:grpSp>
      <p:grpSp>
        <p:nvGrpSpPr>
          <p:cNvPr id="188429" name="Group 13"/>
          <p:cNvGrpSpPr>
            <a:grpSpLocks/>
          </p:cNvGrpSpPr>
          <p:nvPr/>
        </p:nvGrpSpPr>
        <p:grpSpPr bwMode="auto">
          <a:xfrm>
            <a:off x="4570413" y="3048000"/>
            <a:ext cx="4038600" cy="2286000"/>
            <a:chOff x="2880" y="1728"/>
            <a:chExt cx="2544" cy="1632"/>
          </a:xfrm>
        </p:grpSpPr>
        <p:sp>
          <p:nvSpPr>
            <p:cNvPr id="188430" name="Rectangle 14"/>
            <p:cNvSpPr>
              <a:spLocks noChangeArrowheads="1"/>
            </p:cNvSpPr>
            <p:nvPr/>
          </p:nvSpPr>
          <p:spPr bwMode="auto">
            <a:xfrm>
              <a:off x="3840" y="2352"/>
              <a:ext cx="1584" cy="1008"/>
            </a:xfrm>
            <a:prstGeom prst="rect">
              <a:avLst/>
            </a:prstGeom>
            <a:solidFill>
              <a:srgbClr val="BAE8BA"/>
            </a:solidFill>
            <a:ln w="28575">
              <a:solidFill>
                <a:schemeClr val="tx1"/>
              </a:solidFill>
              <a:miter lim="800000"/>
              <a:headEnd/>
              <a:tailEnd/>
            </a:ln>
            <a:effectLst>
              <a:outerShdw dist="71842" dir="2700000" algn="ctr" rotWithShape="0">
                <a:schemeClr val="tx1"/>
              </a:outerShdw>
            </a:effectLst>
          </p:spPr>
          <p:txBody>
            <a:bodyPr lIns="0" rIns="0" anchor="ctr"/>
            <a:lstStyle/>
            <a:p>
              <a:r>
                <a:rPr lang="en-US" sz="2400" b="1"/>
                <a:t>Talent</a:t>
              </a:r>
            </a:p>
          </p:txBody>
        </p:sp>
        <p:sp>
          <p:nvSpPr>
            <p:cNvPr id="188431" name="Line 15"/>
            <p:cNvSpPr>
              <a:spLocks noChangeShapeType="1"/>
            </p:cNvSpPr>
            <p:nvPr/>
          </p:nvSpPr>
          <p:spPr bwMode="auto">
            <a:xfrm>
              <a:off x="2880" y="1728"/>
              <a:ext cx="1776" cy="624"/>
            </a:xfrm>
            <a:prstGeom prst="line">
              <a:avLst/>
            </a:prstGeom>
            <a:noFill/>
            <a:ln w="28575">
              <a:solidFill>
                <a:schemeClr val="tx1"/>
              </a:solidFill>
              <a:round/>
              <a:headEnd/>
              <a:tailEnd/>
            </a:ln>
            <a:effectLst/>
          </p:spPr>
          <p:txBody>
            <a:bodyPr wrap="none" lIns="0" rIns="0" anchor="ctr"/>
            <a:lstStyle/>
            <a:p>
              <a:endParaRPr lang="en-US"/>
            </a:p>
          </p:txBody>
        </p:sp>
      </p:grpSp>
      <p:sp>
        <p:nvSpPr>
          <p:cNvPr id="188432" name="Rectangle 16"/>
          <p:cNvSpPr>
            <a:spLocks noChangeArrowheads="1"/>
          </p:cNvSpPr>
          <p:nvPr/>
        </p:nvSpPr>
        <p:spPr bwMode="auto">
          <a:xfrm flipV="1">
            <a:off x="3200400" y="1371600"/>
            <a:ext cx="2741613" cy="16764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1"/>
            </a:outerShdw>
          </a:effectLst>
        </p:spPr>
        <p:txBody>
          <a:bodyPr rot="10800000" anchor="ctr"/>
          <a:lstStyle/>
          <a:p>
            <a:r>
              <a:rPr lang="en-US" sz="2400" b="1"/>
              <a:t>Production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88432"/>
                                        </p:tgtEl>
                                        <p:attrNameLst>
                                          <p:attrName>style.visibility</p:attrName>
                                        </p:attrNameLst>
                                      </p:cBhvr>
                                      <p:to>
                                        <p:strVal val="visible"/>
                                      </p:to>
                                    </p:set>
                                    <p:animEffect transition="in" filter="box(out)">
                                      <p:cBhvr>
                                        <p:cTn id="7" dur="500"/>
                                        <p:tgtEl>
                                          <p:spTgt spid="18843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8423"/>
                                        </p:tgtEl>
                                        <p:attrNameLst>
                                          <p:attrName>style.visibility</p:attrName>
                                        </p:attrNameLst>
                                      </p:cBhvr>
                                      <p:to>
                                        <p:strVal val="visible"/>
                                      </p:to>
                                    </p:set>
                                    <p:animEffect transition="in" filter="wipe(up)">
                                      <p:cBhvr>
                                        <p:cTn id="11" dur="500"/>
                                        <p:tgtEl>
                                          <p:spTgt spid="18842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88426"/>
                                        </p:tgtEl>
                                        <p:attrNameLst>
                                          <p:attrName>style.visibility</p:attrName>
                                        </p:attrNameLst>
                                      </p:cBhvr>
                                      <p:to>
                                        <p:strVal val="visible"/>
                                      </p:to>
                                    </p:set>
                                    <p:animEffect transition="in" filter="wipe(up)">
                                      <p:cBhvr>
                                        <p:cTn id="15" dur="500"/>
                                        <p:tgtEl>
                                          <p:spTgt spid="18842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88429"/>
                                        </p:tgtEl>
                                        <p:attrNameLst>
                                          <p:attrName>style.visibility</p:attrName>
                                        </p:attrNameLst>
                                      </p:cBhvr>
                                      <p:to>
                                        <p:strVal val="visible"/>
                                      </p:to>
                                    </p:set>
                                    <p:animEffect transition="in" filter="wipe(up)">
                                      <p:cBhvr>
                                        <p:cTn id="19" dur="500"/>
                                        <p:tgtEl>
                                          <p:spTgt spid="188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32"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046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Postproduction Tasks</a:t>
            </a:r>
            <a:endParaRPr lang="en-US" sz="2800"/>
          </a:p>
        </p:txBody>
      </p:sp>
      <p:sp>
        <p:nvSpPr>
          <p:cNvPr id="19046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90471" name="Group 7"/>
          <p:cNvGrpSpPr>
            <a:grpSpLocks/>
          </p:cNvGrpSpPr>
          <p:nvPr/>
        </p:nvGrpSpPr>
        <p:grpSpPr bwMode="auto">
          <a:xfrm>
            <a:off x="2024063" y="1295400"/>
            <a:ext cx="2413000" cy="1600200"/>
            <a:chOff x="1248" y="768"/>
            <a:chExt cx="1520" cy="1104"/>
          </a:xfrm>
        </p:grpSpPr>
        <p:sp>
          <p:nvSpPr>
            <p:cNvPr id="190472" name="Line 8"/>
            <p:cNvSpPr>
              <a:spLocks noChangeShapeType="1"/>
            </p:cNvSpPr>
            <p:nvPr/>
          </p:nvSpPr>
          <p:spPr bwMode="auto">
            <a:xfrm flipH="1" flipV="1">
              <a:off x="2016" y="1392"/>
              <a:ext cx="480" cy="480"/>
            </a:xfrm>
            <a:prstGeom prst="line">
              <a:avLst/>
            </a:prstGeom>
            <a:noFill/>
            <a:ln w="25400">
              <a:solidFill>
                <a:schemeClr val="tx1"/>
              </a:solidFill>
              <a:round/>
              <a:headEnd/>
              <a:tailEnd/>
            </a:ln>
            <a:effectLst/>
          </p:spPr>
          <p:txBody>
            <a:bodyPr anchor="ctr"/>
            <a:lstStyle/>
            <a:p>
              <a:endParaRPr lang="en-US"/>
            </a:p>
          </p:txBody>
        </p:sp>
        <p:sp>
          <p:nvSpPr>
            <p:cNvPr id="190473" name="Rectangle 9"/>
            <p:cNvSpPr>
              <a:spLocks noChangeArrowheads="1"/>
            </p:cNvSpPr>
            <p:nvPr/>
          </p:nvSpPr>
          <p:spPr bwMode="auto">
            <a:xfrm>
              <a:off x="1248" y="768"/>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lnSpc>
                  <a:spcPct val="80000"/>
                </a:lnSpc>
              </a:pPr>
              <a:r>
                <a:rPr lang="en-US" sz="2400"/>
                <a:t>Editing</a:t>
              </a:r>
            </a:p>
          </p:txBody>
        </p:sp>
      </p:grpSp>
      <p:grpSp>
        <p:nvGrpSpPr>
          <p:cNvPr id="190474" name="Group 10"/>
          <p:cNvGrpSpPr>
            <a:grpSpLocks/>
          </p:cNvGrpSpPr>
          <p:nvPr/>
        </p:nvGrpSpPr>
        <p:grpSpPr bwMode="auto">
          <a:xfrm>
            <a:off x="4818063" y="1295400"/>
            <a:ext cx="2413000" cy="1600200"/>
            <a:chOff x="3008" y="768"/>
            <a:chExt cx="1520" cy="1104"/>
          </a:xfrm>
        </p:grpSpPr>
        <p:sp>
          <p:nvSpPr>
            <p:cNvPr id="190475" name="Line 11"/>
            <p:cNvSpPr>
              <a:spLocks noChangeShapeType="1"/>
            </p:cNvSpPr>
            <p:nvPr/>
          </p:nvSpPr>
          <p:spPr bwMode="auto">
            <a:xfrm flipV="1">
              <a:off x="3168" y="1392"/>
              <a:ext cx="528" cy="480"/>
            </a:xfrm>
            <a:prstGeom prst="line">
              <a:avLst/>
            </a:prstGeom>
            <a:noFill/>
            <a:ln w="25400">
              <a:solidFill>
                <a:schemeClr val="tx1"/>
              </a:solidFill>
              <a:round/>
              <a:headEnd/>
              <a:tailEnd/>
            </a:ln>
            <a:effectLst/>
          </p:spPr>
          <p:txBody>
            <a:bodyPr anchor="ctr"/>
            <a:lstStyle/>
            <a:p>
              <a:endParaRPr lang="en-US"/>
            </a:p>
          </p:txBody>
        </p:sp>
        <p:sp>
          <p:nvSpPr>
            <p:cNvPr id="190476" name="Rectangle 12"/>
            <p:cNvSpPr>
              <a:spLocks noChangeArrowheads="1"/>
            </p:cNvSpPr>
            <p:nvPr/>
          </p:nvSpPr>
          <p:spPr bwMode="auto">
            <a:xfrm>
              <a:off x="3008" y="768"/>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lnSpc>
                  <a:spcPct val="80000"/>
                </a:lnSpc>
              </a:pPr>
              <a:r>
                <a:rPr lang="en-US" sz="2400"/>
                <a:t>Processing</a:t>
              </a:r>
            </a:p>
          </p:txBody>
        </p:sp>
      </p:grpSp>
      <p:grpSp>
        <p:nvGrpSpPr>
          <p:cNvPr id="190477" name="Group 13"/>
          <p:cNvGrpSpPr>
            <a:grpSpLocks/>
          </p:cNvGrpSpPr>
          <p:nvPr/>
        </p:nvGrpSpPr>
        <p:grpSpPr bwMode="auto">
          <a:xfrm>
            <a:off x="5910263" y="2514600"/>
            <a:ext cx="2776537" cy="990600"/>
            <a:chOff x="3696" y="1632"/>
            <a:chExt cx="1872" cy="624"/>
          </a:xfrm>
        </p:grpSpPr>
        <p:sp>
          <p:nvSpPr>
            <p:cNvPr id="190478" name="Line 14"/>
            <p:cNvSpPr>
              <a:spLocks noChangeShapeType="1"/>
            </p:cNvSpPr>
            <p:nvPr/>
          </p:nvSpPr>
          <p:spPr bwMode="auto">
            <a:xfrm flipV="1">
              <a:off x="3696" y="1920"/>
              <a:ext cx="432" cy="288"/>
            </a:xfrm>
            <a:prstGeom prst="line">
              <a:avLst/>
            </a:prstGeom>
            <a:noFill/>
            <a:ln w="25400">
              <a:solidFill>
                <a:schemeClr val="tx1"/>
              </a:solidFill>
              <a:round/>
              <a:headEnd/>
              <a:tailEnd/>
            </a:ln>
            <a:effectLst/>
          </p:spPr>
          <p:txBody>
            <a:bodyPr anchor="ctr"/>
            <a:lstStyle/>
            <a:p>
              <a:endParaRPr lang="en-US"/>
            </a:p>
          </p:txBody>
        </p:sp>
        <p:sp>
          <p:nvSpPr>
            <p:cNvPr id="190479" name="Rectangle 15"/>
            <p:cNvSpPr>
              <a:spLocks noChangeArrowheads="1"/>
            </p:cNvSpPr>
            <p:nvPr/>
          </p:nvSpPr>
          <p:spPr bwMode="auto">
            <a:xfrm>
              <a:off x="4048" y="1632"/>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spcBef>
                  <a:spcPct val="20000"/>
                </a:spcBef>
              </a:pPr>
              <a:r>
                <a:rPr lang="en-US" sz="2400"/>
                <a:t>Sound effects</a:t>
              </a:r>
            </a:p>
          </p:txBody>
        </p:sp>
      </p:grpSp>
      <p:grpSp>
        <p:nvGrpSpPr>
          <p:cNvPr id="190480" name="Group 16"/>
          <p:cNvGrpSpPr>
            <a:grpSpLocks/>
          </p:cNvGrpSpPr>
          <p:nvPr/>
        </p:nvGrpSpPr>
        <p:grpSpPr bwMode="auto">
          <a:xfrm>
            <a:off x="5910263" y="3886200"/>
            <a:ext cx="2776537" cy="990600"/>
            <a:chOff x="3696" y="2496"/>
            <a:chExt cx="1872" cy="624"/>
          </a:xfrm>
        </p:grpSpPr>
        <p:sp>
          <p:nvSpPr>
            <p:cNvPr id="190481" name="Line 17"/>
            <p:cNvSpPr>
              <a:spLocks noChangeShapeType="1"/>
            </p:cNvSpPr>
            <p:nvPr/>
          </p:nvSpPr>
          <p:spPr bwMode="auto">
            <a:xfrm>
              <a:off x="3696" y="2640"/>
              <a:ext cx="432" cy="240"/>
            </a:xfrm>
            <a:prstGeom prst="line">
              <a:avLst/>
            </a:prstGeom>
            <a:noFill/>
            <a:ln w="25400">
              <a:solidFill>
                <a:schemeClr val="tx1"/>
              </a:solidFill>
              <a:round/>
              <a:headEnd/>
              <a:tailEnd/>
            </a:ln>
            <a:effectLst/>
          </p:spPr>
          <p:txBody>
            <a:bodyPr anchor="ctr"/>
            <a:lstStyle/>
            <a:p>
              <a:endParaRPr lang="en-US"/>
            </a:p>
          </p:txBody>
        </p:sp>
        <p:sp>
          <p:nvSpPr>
            <p:cNvPr id="190482" name="Rectangle 18"/>
            <p:cNvSpPr>
              <a:spLocks noChangeArrowheads="1"/>
            </p:cNvSpPr>
            <p:nvPr/>
          </p:nvSpPr>
          <p:spPr bwMode="auto">
            <a:xfrm>
              <a:off x="4048" y="2496"/>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spcBef>
                  <a:spcPct val="20000"/>
                </a:spcBef>
              </a:pPr>
              <a:r>
                <a:rPr lang="en-US" sz="2400"/>
                <a:t>Audio/video mixing</a:t>
              </a:r>
            </a:p>
          </p:txBody>
        </p:sp>
      </p:grpSp>
      <p:grpSp>
        <p:nvGrpSpPr>
          <p:cNvPr id="190483" name="Group 19"/>
          <p:cNvGrpSpPr>
            <a:grpSpLocks/>
          </p:cNvGrpSpPr>
          <p:nvPr/>
        </p:nvGrpSpPr>
        <p:grpSpPr bwMode="auto">
          <a:xfrm>
            <a:off x="4818063" y="4572000"/>
            <a:ext cx="2413000" cy="1447800"/>
            <a:chOff x="3008" y="2928"/>
            <a:chExt cx="1520" cy="1056"/>
          </a:xfrm>
        </p:grpSpPr>
        <p:sp>
          <p:nvSpPr>
            <p:cNvPr id="190484" name="Line 20"/>
            <p:cNvSpPr>
              <a:spLocks noChangeShapeType="1"/>
            </p:cNvSpPr>
            <p:nvPr/>
          </p:nvSpPr>
          <p:spPr bwMode="auto">
            <a:xfrm>
              <a:off x="3168" y="2928"/>
              <a:ext cx="624" cy="432"/>
            </a:xfrm>
            <a:prstGeom prst="line">
              <a:avLst/>
            </a:prstGeom>
            <a:noFill/>
            <a:ln w="25400">
              <a:solidFill>
                <a:schemeClr val="tx1"/>
              </a:solidFill>
              <a:round/>
              <a:headEnd/>
              <a:tailEnd/>
            </a:ln>
            <a:effectLst/>
          </p:spPr>
          <p:txBody>
            <a:bodyPr anchor="ctr"/>
            <a:lstStyle/>
            <a:p>
              <a:endParaRPr lang="en-US"/>
            </a:p>
          </p:txBody>
        </p:sp>
        <p:sp>
          <p:nvSpPr>
            <p:cNvPr id="190485" name="Rectangle 21"/>
            <p:cNvSpPr>
              <a:spLocks noChangeArrowheads="1"/>
            </p:cNvSpPr>
            <p:nvPr/>
          </p:nvSpPr>
          <p:spPr bwMode="auto">
            <a:xfrm>
              <a:off x="3008" y="3360"/>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r>
                <a:rPr lang="en-US" sz="2400"/>
                <a:t>Opticals</a:t>
              </a:r>
            </a:p>
          </p:txBody>
        </p:sp>
      </p:grpSp>
      <p:grpSp>
        <p:nvGrpSpPr>
          <p:cNvPr id="190486" name="Group 22"/>
          <p:cNvGrpSpPr>
            <a:grpSpLocks/>
          </p:cNvGrpSpPr>
          <p:nvPr/>
        </p:nvGrpSpPr>
        <p:grpSpPr bwMode="auto">
          <a:xfrm>
            <a:off x="2024063" y="4572000"/>
            <a:ext cx="2413000" cy="1447800"/>
            <a:chOff x="1248" y="2928"/>
            <a:chExt cx="1520" cy="1056"/>
          </a:xfrm>
        </p:grpSpPr>
        <p:sp>
          <p:nvSpPr>
            <p:cNvPr id="190487" name="Line 23"/>
            <p:cNvSpPr>
              <a:spLocks noChangeShapeType="1"/>
            </p:cNvSpPr>
            <p:nvPr/>
          </p:nvSpPr>
          <p:spPr bwMode="auto">
            <a:xfrm flipH="1">
              <a:off x="1968" y="2928"/>
              <a:ext cx="576" cy="432"/>
            </a:xfrm>
            <a:prstGeom prst="line">
              <a:avLst/>
            </a:prstGeom>
            <a:noFill/>
            <a:ln w="25400">
              <a:solidFill>
                <a:schemeClr val="tx1"/>
              </a:solidFill>
              <a:round/>
              <a:headEnd/>
              <a:tailEnd/>
            </a:ln>
            <a:effectLst/>
          </p:spPr>
          <p:txBody>
            <a:bodyPr anchor="ctr"/>
            <a:lstStyle/>
            <a:p>
              <a:endParaRPr lang="en-US"/>
            </a:p>
          </p:txBody>
        </p:sp>
        <p:sp>
          <p:nvSpPr>
            <p:cNvPr id="190488" name="Rectangle 24"/>
            <p:cNvSpPr>
              <a:spLocks noChangeArrowheads="1"/>
            </p:cNvSpPr>
            <p:nvPr/>
          </p:nvSpPr>
          <p:spPr bwMode="auto">
            <a:xfrm>
              <a:off x="1248" y="3360"/>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spcBef>
                  <a:spcPct val="20000"/>
                </a:spcBef>
              </a:pPr>
              <a:r>
                <a:rPr lang="en-US" sz="2400"/>
                <a:t>Approvals</a:t>
              </a:r>
            </a:p>
          </p:txBody>
        </p:sp>
      </p:grpSp>
      <p:grpSp>
        <p:nvGrpSpPr>
          <p:cNvPr id="190489" name="Group 25"/>
          <p:cNvGrpSpPr>
            <a:grpSpLocks/>
          </p:cNvGrpSpPr>
          <p:nvPr/>
        </p:nvGrpSpPr>
        <p:grpSpPr bwMode="auto">
          <a:xfrm>
            <a:off x="533400" y="3886200"/>
            <a:ext cx="2786063" cy="990600"/>
            <a:chOff x="176" y="2496"/>
            <a:chExt cx="1888" cy="624"/>
          </a:xfrm>
        </p:grpSpPr>
        <p:sp>
          <p:nvSpPr>
            <p:cNvPr id="190490" name="Line 26"/>
            <p:cNvSpPr>
              <a:spLocks noChangeShapeType="1"/>
            </p:cNvSpPr>
            <p:nvPr/>
          </p:nvSpPr>
          <p:spPr bwMode="auto">
            <a:xfrm flipH="1">
              <a:off x="1680" y="2592"/>
              <a:ext cx="384" cy="192"/>
            </a:xfrm>
            <a:prstGeom prst="line">
              <a:avLst/>
            </a:prstGeom>
            <a:noFill/>
            <a:ln w="25400">
              <a:solidFill>
                <a:schemeClr val="tx1"/>
              </a:solidFill>
              <a:round/>
              <a:headEnd/>
              <a:tailEnd/>
            </a:ln>
            <a:effectLst/>
          </p:spPr>
          <p:txBody>
            <a:bodyPr anchor="ctr"/>
            <a:lstStyle/>
            <a:p>
              <a:endParaRPr lang="en-US"/>
            </a:p>
          </p:txBody>
        </p:sp>
        <p:sp>
          <p:nvSpPr>
            <p:cNvPr id="190491" name="Rectangle 27"/>
            <p:cNvSpPr>
              <a:spLocks noChangeArrowheads="1"/>
            </p:cNvSpPr>
            <p:nvPr/>
          </p:nvSpPr>
          <p:spPr bwMode="auto">
            <a:xfrm>
              <a:off x="176" y="2496"/>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r>
                <a:rPr lang="en-US" sz="2400"/>
                <a:t>Duplicating</a:t>
              </a:r>
            </a:p>
          </p:txBody>
        </p:sp>
      </p:grpSp>
      <p:grpSp>
        <p:nvGrpSpPr>
          <p:cNvPr id="190492" name="Group 28"/>
          <p:cNvGrpSpPr>
            <a:grpSpLocks/>
          </p:cNvGrpSpPr>
          <p:nvPr/>
        </p:nvGrpSpPr>
        <p:grpSpPr bwMode="auto">
          <a:xfrm>
            <a:off x="533400" y="2514600"/>
            <a:ext cx="2786063" cy="990600"/>
            <a:chOff x="176" y="1632"/>
            <a:chExt cx="1888" cy="624"/>
          </a:xfrm>
        </p:grpSpPr>
        <p:sp>
          <p:nvSpPr>
            <p:cNvPr id="190493" name="Line 29"/>
            <p:cNvSpPr>
              <a:spLocks noChangeShapeType="1"/>
            </p:cNvSpPr>
            <p:nvPr/>
          </p:nvSpPr>
          <p:spPr bwMode="auto">
            <a:xfrm flipH="1" flipV="1">
              <a:off x="1680" y="1920"/>
              <a:ext cx="384" cy="288"/>
            </a:xfrm>
            <a:prstGeom prst="line">
              <a:avLst/>
            </a:prstGeom>
            <a:noFill/>
            <a:ln w="25400">
              <a:solidFill>
                <a:schemeClr val="tx1"/>
              </a:solidFill>
              <a:round/>
              <a:headEnd/>
              <a:tailEnd/>
            </a:ln>
            <a:effectLst/>
          </p:spPr>
          <p:txBody>
            <a:bodyPr anchor="ctr"/>
            <a:lstStyle/>
            <a:p>
              <a:endParaRPr lang="en-US"/>
            </a:p>
          </p:txBody>
        </p:sp>
        <p:sp>
          <p:nvSpPr>
            <p:cNvPr id="190494" name="Rectangle 30"/>
            <p:cNvSpPr>
              <a:spLocks noChangeArrowheads="1"/>
            </p:cNvSpPr>
            <p:nvPr/>
          </p:nvSpPr>
          <p:spPr bwMode="auto">
            <a:xfrm>
              <a:off x="176" y="1632"/>
              <a:ext cx="1520" cy="624"/>
            </a:xfrm>
            <a:prstGeom prst="rect">
              <a:avLst/>
            </a:prstGeom>
            <a:solidFill>
              <a:srgbClr val="BAE8BA"/>
            </a:solidFill>
            <a:ln w="25400">
              <a:solidFill>
                <a:schemeClr val="tx1"/>
              </a:solidFill>
              <a:miter lim="800000"/>
              <a:headEnd/>
              <a:tailEnd/>
            </a:ln>
            <a:effectLst>
              <a:outerShdw dist="71842" dir="2700000" algn="ctr" rotWithShape="0">
                <a:schemeClr val="tx1"/>
              </a:outerShdw>
            </a:effectLst>
          </p:spPr>
          <p:txBody>
            <a:bodyPr anchor="ctr"/>
            <a:lstStyle/>
            <a:p>
              <a:pPr eaLnBrk="1" hangingPunct="1">
                <a:spcBef>
                  <a:spcPct val="20000"/>
                </a:spcBef>
              </a:pPr>
              <a:r>
                <a:rPr lang="en-US" sz="2400"/>
                <a:t>Release/</a:t>
              </a:r>
              <a:br>
                <a:rPr lang="en-US" sz="2400"/>
              </a:br>
              <a:r>
                <a:rPr lang="en-US" sz="2400"/>
                <a:t>shipping</a:t>
              </a:r>
            </a:p>
          </p:txBody>
        </p:sp>
      </p:grpSp>
      <p:sp>
        <p:nvSpPr>
          <p:cNvPr id="190495" name="Rectangle 31"/>
          <p:cNvSpPr>
            <a:spLocks noChangeArrowheads="1"/>
          </p:cNvSpPr>
          <p:nvPr/>
        </p:nvSpPr>
        <p:spPr bwMode="auto">
          <a:xfrm>
            <a:off x="3200400" y="2895600"/>
            <a:ext cx="2833688" cy="16764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pPr algn="l"/>
            <a:r>
              <a:rPr lang="en-US" sz="2400" b="1"/>
              <a:t>Postproduction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90495"/>
                                        </p:tgtEl>
                                        <p:attrNameLst>
                                          <p:attrName>style.visibility</p:attrName>
                                        </p:attrNameLst>
                                      </p:cBhvr>
                                      <p:to>
                                        <p:strVal val="visible"/>
                                      </p:to>
                                    </p:set>
                                    <p:animEffect transition="in" filter="box(out)">
                                      <p:cBhvr>
                                        <p:cTn id="7" dur="500"/>
                                        <p:tgtEl>
                                          <p:spTgt spid="19049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0471"/>
                                        </p:tgtEl>
                                        <p:attrNameLst>
                                          <p:attrName>style.visibility</p:attrName>
                                        </p:attrNameLst>
                                      </p:cBhvr>
                                      <p:to>
                                        <p:strVal val="visible"/>
                                      </p:to>
                                    </p:set>
                                    <p:animEffect transition="in" filter="wipe(down)">
                                      <p:cBhvr>
                                        <p:cTn id="11" dur="500"/>
                                        <p:tgtEl>
                                          <p:spTgt spid="19047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0474"/>
                                        </p:tgtEl>
                                        <p:attrNameLst>
                                          <p:attrName>style.visibility</p:attrName>
                                        </p:attrNameLst>
                                      </p:cBhvr>
                                      <p:to>
                                        <p:strVal val="visible"/>
                                      </p:to>
                                    </p:set>
                                    <p:animEffect transition="in" filter="wipe(down)">
                                      <p:cBhvr>
                                        <p:cTn id="15" dur="500"/>
                                        <p:tgtEl>
                                          <p:spTgt spid="19047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90477"/>
                                        </p:tgtEl>
                                        <p:attrNameLst>
                                          <p:attrName>style.visibility</p:attrName>
                                        </p:attrNameLst>
                                      </p:cBhvr>
                                      <p:to>
                                        <p:strVal val="visible"/>
                                      </p:to>
                                    </p:set>
                                    <p:animEffect transition="in" filter="wipe(left)">
                                      <p:cBhvr>
                                        <p:cTn id="19" dur="500"/>
                                        <p:tgtEl>
                                          <p:spTgt spid="19047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90480"/>
                                        </p:tgtEl>
                                        <p:attrNameLst>
                                          <p:attrName>style.visibility</p:attrName>
                                        </p:attrNameLst>
                                      </p:cBhvr>
                                      <p:to>
                                        <p:strVal val="visible"/>
                                      </p:to>
                                    </p:set>
                                    <p:animEffect transition="in" filter="wipe(left)">
                                      <p:cBhvr>
                                        <p:cTn id="23" dur="500"/>
                                        <p:tgtEl>
                                          <p:spTgt spid="190480"/>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90483"/>
                                        </p:tgtEl>
                                        <p:attrNameLst>
                                          <p:attrName>style.visibility</p:attrName>
                                        </p:attrNameLst>
                                      </p:cBhvr>
                                      <p:to>
                                        <p:strVal val="visible"/>
                                      </p:to>
                                    </p:set>
                                    <p:animEffect transition="in" filter="wipe(up)">
                                      <p:cBhvr>
                                        <p:cTn id="27" dur="500"/>
                                        <p:tgtEl>
                                          <p:spTgt spid="19048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90486"/>
                                        </p:tgtEl>
                                        <p:attrNameLst>
                                          <p:attrName>style.visibility</p:attrName>
                                        </p:attrNameLst>
                                      </p:cBhvr>
                                      <p:to>
                                        <p:strVal val="visible"/>
                                      </p:to>
                                    </p:set>
                                    <p:animEffect transition="in" filter="wipe(up)">
                                      <p:cBhvr>
                                        <p:cTn id="31" dur="500"/>
                                        <p:tgtEl>
                                          <p:spTgt spid="190486"/>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190489"/>
                                        </p:tgtEl>
                                        <p:attrNameLst>
                                          <p:attrName>style.visibility</p:attrName>
                                        </p:attrNameLst>
                                      </p:cBhvr>
                                      <p:to>
                                        <p:strVal val="visible"/>
                                      </p:to>
                                    </p:set>
                                    <p:animEffect transition="in" filter="wipe(right)">
                                      <p:cBhvr>
                                        <p:cTn id="35" dur="500"/>
                                        <p:tgtEl>
                                          <p:spTgt spid="190489"/>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190492"/>
                                        </p:tgtEl>
                                        <p:attrNameLst>
                                          <p:attrName>style.visibility</p:attrName>
                                        </p:attrNameLst>
                                      </p:cBhvr>
                                      <p:to>
                                        <p:strVal val="visible"/>
                                      </p:to>
                                    </p:set>
                                    <p:animEffect transition="in" filter="wipe(right)">
                                      <p:cBhvr>
                                        <p:cTn id="39" dur="500"/>
                                        <p:tgtEl>
                                          <p:spTgt spid="190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95"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251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Test Your Knowledge</a:t>
            </a:r>
            <a:endParaRPr lang="en-US" sz="2800"/>
          </a:p>
        </p:txBody>
      </p:sp>
      <p:sp>
        <p:nvSpPr>
          <p:cNvPr id="19251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92519" name="Text Box 7"/>
          <p:cNvSpPr txBox="1">
            <a:spLocks noChangeArrowheads="1"/>
          </p:cNvSpPr>
          <p:nvPr/>
        </p:nvSpPr>
        <p:spPr bwMode="auto">
          <a:xfrm>
            <a:off x="762000" y="990600"/>
            <a:ext cx="7924800" cy="3103563"/>
          </a:xfrm>
          <a:prstGeom prst="rect">
            <a:avLst/>
          </a:prstGeom>
          <a:noFill/>
          <a:ln w="12700">
            <a:noFill/>
            <a:miter lim="800000"/>
            <a:headEnd/>
            <a:tailEnd/>
          </a:ln>
          <a:effectLst/>
        </p:spPr>
        <p:txBody>
          <a:bodyPr>
            <a:spAutoFit/>
          </a:bodyPr>
          <a:lstStyle/>
          <a:p>
            <a:pPr algn="l">
              <a:spcAft>
                <a:spcPct val="40000"/>
              </a:spcAft>
            </a:pPr>
            <a:r>
              <a:rPr lang="en-US"/>
              <a:t>The creative work of an advertising agency may be reviewed and evaluated by: </a:t>
            </a:r>
          </a:p>
          <a:p>
            <a:pPr algn="l">
              <a:spcAft>
                <a:spcPct val="40000"/>
              </a:spcAft>
            </a:pPr>
            <a:r>
              <a:rPr lang="en-US"/>
              <a:t>	A)  Brand managers </a:t>
            </a:r>
          </a:p>
          <a:p>
            <a:pPr algn="l">
              <a:spcAft>
                <a:spcPct val="40000"/>
              </a:spcAft>
            </a:pPr>
            <a:r>
              <a:rPr lang="en-US"/>
              <a:t>	B)  Advertising managers </a:t>
            </a:r>
          </a:p>
          <a:p>
            <a:pPr algn="l">
              <a:spcAft>
                <a:spcPct val="40000"/>
              </a:spcAft>
            </a:pPr>
            <a:r>
              <a:rPr lang="en-US"/>
              <a:t>	C)  Legal departments </a:t>
            </a:r>
          </a:p>
          <a:p>
            <a:pPr algn="l">
              <a:spcAft>
                <a:spcPct val="40000"/>
              </a:spcAft>
            </a:pPr>
            <a:r>
              <a:rPr lang="en-US"/>
              <a:t>	D)  Board of directors </a:t>
            </a:r>
          </a:p>
          <a:p>
            <a:pPr algn="l"/>
            <a:r>
              <a:rPr lang="en-US"/>
              <a:t>	E)  All of the above </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456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Evaluation Guidelines for Creative Output</a:t>
            </a:r>
            <a:endParaRPr lang="en-US" sz="2800"/>
          </a:p>
        </p:txBody>
      </p:sp>
      <p:sp>
        <p:nvSpPr>
          <p:cNvPr id="19456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94567" name="Rectangle 7"/>
          <p:cNvSpPr>
            <a:spLocks noChangeArrowheads="1"/>
          </p:cNvSpPr>
          <p:nvPr/>
        </p:nvSpPr>
        <p:spPr bwMode="auto">
          <a:xfrm>
            <a:off x="528638" y="958850"/>
            <a:ext cx="6172200" cy="457200"/>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Consistent with brand marketing objectives?</a:t>
            </a:r>
          </a:p>
        </p:txBody>
      </p:sp>
      <p:sp>
        <p:nvSpPr>
          <p:cNvPr id="194568" name="Rectangle 8"/>
          <p:cNvSpPr>
            <a:spLocks noChangeArrowheads="1"/>
          </p:cNvSpPr>
          <p:nvPr/>
        </p:nvSpPr>
        <p:spPr bwMode="auto">
          <a:xfrm>
            <a:off x="762000" y="1571625"/>
            <a:ext cx="6172200" cy="455613"/>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Consistent with brand advertising objectives?</a:t>
            </a:r>
          </a:p>
        </p:txBody>
      </p:sp>
      <p:sp>
        <p:nvSpPr>
          <p:cNvPr id="194569" name="Rectangle 9"/>
          <p:cNvSpPr>
            <a:spLocks noChangeArrowheads="1"/>
          </p:cNvSpPr>
          <p:nvPr/>
        </p:nvSpPr>
        <p:spPr bwMode="auto">
          <a:xfrm>
            <a:off x="990600" y="2185988"/>
            <a:ext cx="6172200" cy="45561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eaLnBrk="1" hangingPunct="1">
              <a:lnSpc>
                <a:spcPct val="80000"/>
              </a:lnSpc>
              <a:spcBef>
                <a:spcPct val="30000"/>
              </a:spcBef>
            </a:pPr>
            <a:r>
              <a:rPr lang="en-US" sz="2000"/>
              <a:t>Consistent with creative strategy, objectives?</a:t>
            </a:r>
          </a:p>
        </p:txBody>
      </p:sp>
      <p:sp>
        <p:nvSpPr>
          <p:cNvPr id="194570" name="Rectangle 10"/>
          <p:cNvSpPr>
            <a:spLocks noChangeArrowheads="1"/>
          </p:cNvSpPr>
          <p:nvPr/>
        </p:nvSpPr>
        <p:spPr bwMode="auto">
          <a:xfrm>
            <a:off x="1219200" y="2800350"/>
            <a:ext cx="6172200" cy="455613"/>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eaLnBrk="1" hangingPunct="1">
              <a:lnSpc>
                <a:spcPct val="80000"/>
              </a:lnSpc>
              <a:spcBef>
                <a:spcPct val="30000"/>
              </a:spcBef>
            </a:pPr>
            <a:r>
              <a:rPr lang="en-US" sz="2000"/>
              <a:t>Communicates what it’s supposed to?</a:t>
            </a:r>
          </a:p>
        </p:txBody>
      </p:sp>
      <p:sp>
        <p:nvSpPr>
          <p:cNvPr id="194571" name="Rectangle 11"/>
          <p:cNvSpPr>
            <a:spLocks noChangeArrowheads="1"/>
          </p:cNvSpPr>
          <p:nvPr/>
        </p:nvSpPr>
        <p:spPr bwMode="auto">
          <a:xfrm>
            <a:off x="1447800" y="3413125"/>
            <a:ext cx="6172200" cy="455613"/>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eaLnBrk="1" hangingPunct="1">
              <a:lnSpc>
                <a:spcPct val="80000"/>
              </a:lnSpc>
              <a:spcBef>
                <a:spcPct val="30000"/>
              </a:spcBef>
            </a:pPr>
            <a:r>
              <a:rPr lang="en-US" sz="2000"/>
              <a:t>Approach appropriate to target audience?</a:t>
            </a:r>
          </a:p>
        </p:txBody>
      </p:sp>
      <p:sp>
        <p:nvSpPr>
          <p:cNvPr id="194572" name="Rectangle 12"/>
          <p:cNvSpPr>
            <a:spLocks noChangeArrowheads="1"/>
          </p:cNvSpPr>
          <p:nvPr/>
        </p:nvSpPr>
        <p:spPr bwMode="auto">
          <a:xfrm>
            <a:off x="1676400" y="4027488"/>
            <a:ext cx="6172200" cy="45561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Communicates clear, convincing message?</a:t>
            </a:r>
          </a:p>
        </p:txBody>
      </p:sp>
      <p:sp>
        <p:nvSpPr>
          <p:cNvPr id="194573" name="Rectangle 13"/>
          <p:cNvSpPr>
            <a:spLocks noChangeArrowheads="1"/>
          </p:cNvSpPr>
          <p:nvPr/>
        </p:nvSpPr>
        <p:spPr bwMode="auto">
          <a:xfrm>
            <a:off x="1981200" y="4641850"/>
            <a:ext cx="6172200" cy="455613"/>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Does execution overwhelm the message?</a:t>
            </a:r>
          </a:p>
        </p:txBody>
      </p:sp>
      <p:sp>
        <p:nvSpPr>
          <p:cNvPr id="194574" name="Rectangle 14"/>
          <p:cNvSpPr>
            <a:spLocks noChangeArrowheads="1"/>
          </p:cNvSpPr>
          <p:nvPr/>
        </p:nvSpPr>
        <p:spPr bwMode="auto">
          <a:xfrm>
            <a:off x="2209800" y="5253038"/>
            <a:ext cx="6172200" cy="457200"/>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Appropriate to the media environment?</a:t>
            </a:r>
          </a:p>
        </p:txBody>
      </p:sp>
      <p:sp>
        <p:nvSpPr>
          <p:cNvPr id="194575" name="Rectangle 15"/>
          <p:cNvSpPr>
            <a:spLocks noChangeArrowheads="1"/>
          </p:cNvSpPr>
          <p:nvPr/>
        </p:nvSpPr>
        <p:spPr bwMode="auto">
          <a:xfrm>
            <a:off x="2438400" y="5867400"/>
            <a:ext cx="6172200" cy="457200"/>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gn="l"/>
            <a:r>
              <a:rPr lang="en-US" sz="2000"/>
              <a:t>Truthful and tasteful?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567"/>
                                        </p:tgtEl>
                                        <p:attrNameLst>
                                          <p:attrName>style.visibility</p:attrName>
                                        </p:attrNameLst>
                                      </p:cBhvr>
                                      <p:to>
                                        <p:strVal val="visible"/>
                                      </p:to>
                                    </p:set>
                                    <p:animEffect transition="in" filter="wipe(left)">
                                      <p:cBhvr>
                                        <p:cTn id="7" dur="500"/>
                                        <p:tgtEl>
                                          <p:spTgt spid="1945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4568"/>
                                        </p:tgtEl>
                                        <p:attrNameLst>
                                          <p:attrName>style.visibility</p:attrName>
                                        </p:attrNameLst>
                                      </p:cBhvr>
                                      <p:to>
                                        <p:strVal val="visible"/>
                                      </p:to>
                                    </p:set>
                                    <p:animEffect transition="in" filter="wipe(left)">
                                      <p:cBhvr>
                                        <p:cTn id="11" dur="2000"/>
                                        <p:tgtEl>
                                          <p:spTgt spid="194568"/>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94569"/>
                                        </p:tgtEl>
                                        <p:attrNameLst>
                                          <p:attrName>style.visibility</p:attrName>
                                        </p:attrNameLst>
                                      </p:cBhvr>
                                      <p:to>
                                        <p:strVal val="visible"/>
                                      </p:to>
                                    </p:set>
                                    <p:animEffect transition="in" filter="wipe(left)">
                                      <p:cBhvr>
                                        <p:cTn id="15" dur="2000"/>
                                        <p:tgtEl>
                                          <p:spTgt spid="194569"/>
                                        </p:tgtEl>
                                      </p:cBhvr>
                                    </p:animEffect>
                                  </p:childTnLst>
                                </p:cTn>
                              </p:par>
                            </p:childTnLst>
                          </p:cTn>
                        </p:par>
                        <p:par>
                          <p:cTn id="16" fill="hold">
                            <p:stCondLst>
                              <p:cond delay="4500"/>
                            </p:stCondLst>
                            <p:childTnLst>
                              <p:par>
                                <p:cTn id="17" presetID="22" presetClass="entr" presetSubtype="8" fill="hold" grpId="0" nodeType="afterEffect">
                                  <p:stCondLst>
                                    <p:cond delay="0"/>
                                  </p:stCondLst>
                                  <p:childTnLst>
                                    <p:set>
                                      <p:cBhvr>
                                        <p:cTn id="18" dur="1" fill="hold">
                                          <p:stCondLst>
                                            <p:cond delay="0"/>
                                          </p:stCondLst>
                                        </p:cTn>
                                        <p:tgtEl>
                                          <p:spTgt spid="194570"/>
                                        </p:tgtEl>
                                        <p:attrNameLst>
                                          <p:attrName>style.visibility</p:attrName>
                                        </p:attrNameLst>
                                      </p:cBhvr>
                                      <p:to>
                                        <p:strVal val="visible"/>
                                      </p:to>
                                    </p:set>
                                    <p:animEffect transition="in" filter="wipe(left)">
                                      <p:cBhvr>
                                        <p:cTn id="19" dur="2000"/>
                                        <p:tgtEl>
                                          <p:spTgt spid="194570"/>
                                        </p:tgtEl>
                                      </p:cBhvr>
                                    </p:animEffect>
                                  </p:childTnLst>
                                </p:cTn>
                              </p:par>
                            </p:childTnLst>
                          </p:cTn>
                        </p:par>
                        <p:par>
                          <p:cTn id="20" fill="hold">
                            <p:stCondLst>
                              <p:cond delay="6500"/>
                            </p:stCondLst>
                            <p:childTnLst>
                              <p:par>
                                <p:cTn id="21" presetID="22" presetClass="entr" presetSubtype="8" fill="hold" grpId="0" nodeType="afterEffect">
                                  <p:stCondLst>
                                    <p:cond delay="0"/>
                                  </p:stCondLst>
                                  <p:childTnLst>
                                    <p:set>
                                      <p:cBhvr>
                                        <p:cTn id="22" dur="1" fill="hold">
                                          <p:stCondLst>
                                            <p:cond delay="0"/>
                                          </p:stCondLst>
                                        </p:cTn>
                                        <p:tgtEl>
                                          <p:spTgt spid="194571"/>
                                        </p:tgtEl>
                                        <p:attrNameLst>
                                          <p:attrName>style.visibility</p:attrName>
                                        </p:attrNameLst>
                                      </p:cBhvr>
                                      <p:to>
                                        <p:strVal val="visible"/>
                                      </p:to>
                                    </p:set>
                                    <p:animEffect transition="in" filter="wipe(left)">
                                      <p:cBhvr>
                                        <p:cTn id="23" dur="2000"/>
                                        <p:tgtEl>
                                          <p:spTgt spid="194571"/>
                                        </p:tgtEl>
                                      </p:cBhvr>
                                    </p:animEffect>
                                  </p:childTnLst>
                                </p:cTn>
                              </p:par>
                            </p:childTnLst>
                          </p:cTn>
                        </p:par>
                        <p:par>
                          <p:cTn id="24" fill="hold">
                            <p:stCondLst>
                              <p:cond delay="8500"/>
                            </p:stCondLst>
                            <p:childTnLst>
                              <p:par>
                                <p:cTn id="25" presetID="22" presetClass="entr" presetSubtype="8" fill="hold" grpId="0" nodeType="afterEffect">
                                  <p:stCondLst>
                                    <p:cond delay="0"/>
                                  </p:stCondLst>
                                  <p:childTnLst>
                                    <p:set>
                                      <p:cBhvr>
                                        <p:cTn id="26" dur="1" fill="hold">
                                          <p:stCondLst>
                                            <p:cond delay="0"/>
                                          </p:stCondLst>
                                        </p:cTn>
                                        <p:tgtEl>
                                          <p:spTgt spid="194572"/>
                                        </p:tgtEl>
                                        <p:attrNameLst>
                                          <p:attrName>style.visibility</p:attrName>
                                        </p:attrNameLst>
                                      </p:cBhvr>
                                      <p:to>
                                        <p:strVal val="visible"/>
                                      </p:to>
                                    </p:set>
                                    <p:animEffect transition="in" filter="wipe(left)">
                                      <p:cBhvr>
                                        <p:cTn id="27" dur="2000"/>
                                        <p:tgtEl>
                                          <p:spTgt spid="194572"/>
                                        </p:tgtEl>
                                      </p:cBhvr>
                                    </p:animEffect>
                                  </p:childTnLst>
                                </p:cTn>
                              </p:par>
                            </p:childTnLst>
                          </p:cTn>
                        </p:par>
                        <p:par>
                          <p:cTn id="28" fill="hold">
                            <p:stCondLst>
                              <p:cond delay="10500"/>
                            </p:stCondLst>
                            <p:childTnLst>
                              <p:par>
                                <p:cTn id="29" presetID="22" presetClass="entr" presetSubtype="8" fill="hold" grpId="0" nodeType="afterEffect">
                                  <p:stCondLst>
                                    <p:cond delay="0"/>
                                  </p:stCondLst>
                                  <p:childTnLst>
                                    <p:set>
                                      <p:cBhvr>
                                        <p:cTn id="30" dur="1" fill="hold">
                                          <p:stCondLst>
                                            <p:cond delay="0"/>
                                          </p:stCondLst>
                                        </p:cTn>
                                        <p:tgtEl>
                                          <p:spTgt spid="194573"/>
                                        </p:tgtEl>
                                        <p:attrNameLst>
                                          <p:attrName>style.visibility</p:attrName>
                                        </p:attrNameLst>
                                      </p:cBhvr>
                                      <p:to>
                                        <p:strVal val="visible"/>
                                      </p:to>
                                    </p:set>
                                    <p:animEffect transition="in" filter="wipe(left)">
                                      <p:cBhvr>
                                        <p:cTn id="31" dur="2000"/>
                                        <p:tgtEl>
                                          <p:spTgt spid="194573"/>
                                        </p:tgtEl>
                                      </p:cBhvr>
                                    </p:animEffect>
                                  </p:childTnLst>
                                </p:cTn>
                              </p:par>
                            </p:childTnLst>
                          </p:cTn>
                        </p:par>
                        <p:par>
                          <p:cTn id="32" fill="hold">
                            <p:stCondLst>
                              <p:cond delay="12500"/>
                            </p:stCondLst>
                            <p:childTnLst>
                              <p:par>
                                <p:cTn id="33" presetID="22" presetClass="entr" presetSubtype="8" fill="hold" grpId="0" nodeType="afterEffect">
                                  <p:stCondLst>
                                    <p:cond delay="0"/>
                                  </p:stCondLst>
                                  <p:childTnLst>
                                    <p:set>
                                      <p:cBhvr>
                                        <p:cTn id="34" dur="1" fill="hold">
                                          <p:stCondLst>
                                            <p:cond delay="0"/>
                                          </p:stCondLst>
                                        </p:cTn>
                                        <p:tgtEl>
                                          <p:spTgt spid="194574"/>
                                        </p:tgtEl>
                                        <p:attrNameLst>
                                          <p:attrName>style.visibility</p:attrName>
                                        </p:attrNameLst>
                                      </p:cBhvr>
                                      <p:to>
                                        <p:strVal val="visible"/>
                                      </p:to>
                                    </p:set>
                                    <p:animEffect transition="in" filter="wipe(left)">
                                      <p:cBhvr>
                                        <p:cTn id="35" dur="2000"/>
                                        <p:tgtEl>
                                          <p:spTgt spid="194574"/>
                                        </p:tgtEl>
                                      </p:cBhvr>
                                    </p:animEffect>
                                  </p:childTnLst>
                                </p:cTn>
                              </p:par>
                            </p:childTnLst>
                          </p:cTn>
                        </p:par>
                        <p:par>
                          <p:cTn id="36" fill="hold">
                            <p:stCondLst>
                              <p:cond delay="14500"/>
                            </p:stCondLst>
                            <p:childTnLst>
                              <p:par>
                                <p:cTn id="37" presetID="22" presetClass="entr" presetSubtype="8" fill="hold" grpId="0" nodeType="afterEffect">
                                  <p:stCondLst>
                                    <p:cond delay="0"/>
                                  </p:stCondLst>
                                  <p:childTnLst>
                                    <p:set>
                                      <p:cBhvr>
                                        <p:cTn id="38" dur="1" fill="hold">
                                          <p:stCondLst>
                                            <p:cond delay="0"/>
                                          </p:stCondLst>
                                        </p:cTn>
                                        <p:tgtEl>
                                          <p:spTgt spid="194575"/>
                                        </p:tgtEl>
                                        <p:attrNameLst>
                                          <p:attrName>style.visibility</p:attrName>
                                        </p:attrNameLst>
                                      </p:cBhvr>
                                      <p:to>
                                        <p:strVal val="visible"/>
                                      </p:to>
                                    </p:set>
                                    <p:animEffect transition="in" filter="wipe(left)">
                                      <p:cBhvr>
                                        <p:cTn id="39" dur="2000"/>
                                        <p:tgtEl>
                                          <p:spTgt spid="1945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7" grpId="0" animBg="1" autoUpdateAnimBg="0"/>
      <p:bldP spid="194568" grpId="0" animBg="1" autoUpdateAnimBg="0"/>
      <p:bldP spid="194569" grpId="0" animBg="1" autoUpdateAnimBg="0"/>
      <p:bldP spid="194570" grpId="0" animBg="1" autoUpdateAnimBg="0"/>
      <p:bldP spid="194571" grpId="0" animBg="1" autoUpdateAnimBg="0"/>
      <p:bldP spid="194572" grpId="0" animBg="1" autoUpdateAnimBg="0"/>
      <p:bldP spid="194573" grpId="0" animBg="1" autoUpdateAnimBg="0"/>
      <p:bldP spid="194574" grpId="0" animBg="1" autoUpdateAnimBg="0"/>
      <p:bldP spid="194575"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661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The Hispanic Market</a:t>
            </a:r>
            <a:endParaRPr lang="en-US" sz="2800"/>
          </a:p>
        </p:txBody>
      </p:sp>
      <p:sp>
        <p:nvSpPr>
          <p:cNvPr id="19661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96616" name="Picture 8" descr="MPj04309600000[1]"/>
          <p:cNvPicPr>
            <a:picLocks noChangeAspect="1" noChangeArrowheads="1"/>
          </p:cNvPicPr>
          <p:nvPr/>
        </p:nvPicPr>
        <p:blipFill>
          <a:blip r:embed="rId3" cstate="print"/>
          <a:srcRect/>
          <a:stretch>
            <a:fillRect/>
          </a:stretch>
        </p:blipFill>
        <p:spPr bwMode="auto">
          <a:xfrm>
            <a:off x="4953000" y="1981200"/>
            <a:ext cx="3619500" cy="3200400"/>
          </a:xfrm>
          <a:prstGeom prst="rect">
            <a:avLst/>
          </a:prstGeom>
          <a:noFill/>
        </p:spPr>
      </p:pic>
      <p:pic>
        <p:nvPicPr>
          <p:cNvPr id="196617" name="Picture 9" descr="MPj01827520000[1]"/>
          <p:cNvPicPr>
            <a:picLocks noChangeAspect="1" noChangeArrowheads="1"/>
          </p:cNvPicPr>
          <p:nvPr/>
        </p:nvPicPr>
        <p:blipFill>
          <a:blip r:embed="rId4" cstate="print"/>
          <a:srcRect/>
          <a:stretch>
            <a:fillRect/>
          </a:stretch>
        </p:blipFill>
        <p:spPr bwMode="auto">
          <a:xfrm>
            <a:off x="457200" y="1981200"/>
            <a:ext cx="3657600" cy="3200400"/>
          </a:xfrm>
          <a:prstGeom prst="rect">
            <a:avLst/>
          </a:prstGeom>
          <a:noFill/>
        </p:spPr>
      </p:pic>
      <p:pic>
        <p:nvPicPr>
          <p:cNvPr id="196620" name="Picture 12" descr="j0432935"/>
          <p:cNvPicPr>
            <a:picLocks noChangeAspect="1" noChangeArrowheads="1"/>
          </p:cNvPicPr>
          <p:nvPr/>
        </p:nvPicPr>
        <p:blipFill>
          <a:blip r:embed="rId5" cstate="print"/>
          <a:srcRect/>
          <a:stretch>
            <a:fillRect/>
          </a:stretch>
        </p:blipFill>
        <p:spPr bwMode="auto">
          <a:xfrm>
            <a:off x="3733800" y="1752600"/>
            <a:ext cx="1905000" cy="35052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6617"/>
                                        </p:tgtEl>
                                        <p:attrNameLst>
                                          <p:attrName>style.visibility</p:attrName>
                                        </p:attrNameLst>
                                      </p:cBhvr>
                                      <p:to>
                                        <p:strVal val="visible"/>
                                      </p:to>
                                    </p:set>
                                    <p:animEffect transition="in" filter="blinds(horizontal)">
                                      <p:cBhvr>
                                        <p:cTn id="7" dur="500"/>
                                        <p:tgtEl>
                                          <p:spTgt spid="196617"/>
                                        </p:tgtEl>
                                      </p:cBhvr>
                                    </p:animEffect>
                                  </p:childTnLst>
                                </p:cTn>
                              </p:par>
                              <p:par>
                                <p:cTn id="8" presetID="3" presetClass="entr" presetSubtype="10" fill="hold" nodeType="withEffect">
                                  <p:stCondLst>
                                    <p:cond delay="0"/>
                                  </p:stCondLst>
                                  <p:childTnLst>
                                    <p:set>
                                      <p:cBhvr>
                                        <p:cTn id="9" dur="1" fill="hold">
                                          <p:stCondLst>
                                            <p:cond delay="0"/>
                                          </p:stCondLst>
                                        </p:cTn>
                                        <p:tgtEl>
                                          <p:spTgt spid="196616"/>
                                        </p:tgtEl>
                                        <p:attrNameLst>
                                          <p:attrName>style.visibility</p:attrName>
                                        </p:attrNameLst>
                                      </p:cBhvr>
                                      <p:to>
                                        <p:strVal val="visible"/>
                                      </p:to>
                                    </p:set>
                                    <p:animEffect transition="in" filter="blinds(horizontal)">
                                      <p:cBhvr>
                                        <p:cTn id="10" dur="500"/>
                                        <p:tgtEl>
                                          <p:spTgt spid="196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98659"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Pennzoil Creates Ads for the Hispanic Market</a:t>
            </a:r>
            <a:r>
              <a:rPr lang="en-US" sz="2800"/>
              <a:t> </a:t>
            </a:r>
          </a:p>
        </p:txBody>
      </p:sp>
      <p:sp>
        <p:nvSpPr>
          <p:cNvPr id="19866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98663" name="Text Box 7"/>
          <p:cNvSpPr txBox="1">
            <a:spLocks noChangeArrowheads="1"/>
          </p:cNvSpPr>
          <p:nvPr/>
        </p:nvSpPr>
        <p:spPr bwMode="auto">
          <a:xfrm>
            <a:off x="1676400" y="6096000"/>
            <a:ext cx="5943600" cy="304800"/>
          </a:xfrm>
          <a:prstGeom prst="rect">
            <a:avLst/>
          </a:prstGeom>
          <a:noFill/>
          <a:ln w="12700" algn="ctr">
            <a:noFill/>
            <a:miter lim="800000"/>
            <a:headEnd/>
            <a:tailEnd/>
          </a:ln>
          <a:effectLst/>
        </p:spPr>
        <p:txBody>
          <a:bodyPr>
            <a:spAutoFit/>
          </a:bodyPr>
          <a:lstStyle/>
          <a:p>
            <a:pPr>
              <a:spcBef>
                <a:spcPct val="50000"/>
              </a:spcBef>
            </a:pPr>
            <a:r>
              <a:rPr lang="en-US" sz="1400"/>
              <a:t>*Click outside of the video screen to advance to the next slide</a:t>
            </a:r>
          </a:p>
        </p:txBody>
      </p:sp>
    </p:spTree>
    <p:controls>
      <p:control spid="198670" name="WindowsMediaPlayer1" r:id="rId2" imgW="4066850" imgH="3552732"/>
    </p:controls>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107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 Rational Appeal</a:t>
            </a:r>
            <a:endParaRPr lang="en-US" sz="2800"/>
          </a:p>
        </p:txBody>
      </p:sp>
      <p:sp>
        <p:nvSpPr>
          <p:cNvPr id="13107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31079" name="Picture 7"/>
          <p:cNvPicPr>
            <a:picLocks noChangeAspect="1" noChangeArrowheads="1"/>
          </p:cNvPicPr>
          <p:nvPr/>
        </p:nvPicPr>
        <p:blipFill>
          <a:blip r:embed="rId3" cstate="print"/>
          <a:srcRect/>
          <a:stretch>
            <a:fillRect/>
          </a:stretch>
        </p:blipFill>
        <p:spPr bwMode="auto">
          <a:xfrm>
            <a:off x="2524125" y="1066800"/>
            <a:ext cx="4090988" cy="5029200"/>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31079"/>
                                        </p:tgtEl>
                                        <p:attrNameLst>
                                          <p:attrName>style.visibility</p:attrName>
                                        </p:attrNameLst>
                                      </p:cBhvr>
                                      <p:to>
                                        <p:strVal val="visible"/>
                                      </p:to>
                                    </p:set>
                                    <p:animEffect transition="in" filter="wedge">
                                      <p:cBhvr>
                                        <p:cTn id="7" dur="1000"/>
                                        <p:tgtEl>
                                          <p:spTgt spid="131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3123"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Appealing to Personal States or Feelings</a:t>
            </a:r>
            <a:endParaRPr lang="en-US" sz="2800"/>
          </a:p>
        </p:txBody>
      </p:sp>
      <p:sp>
        <p:nvSpPr>
          <p:cNvPr id="133124"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33132" name="Group 12"/>
          <p:cNvGrpSpPr>
            <a:grpSpLocks/>
          </p:cNvGrpSpPr>
          <p:nvPr/>
        </p:nvGrpSpPr>
        <p:grpSpPr bwMode="auto">
          <a:xfrm>
            <a:off x="685800" y="1219200"/>
            <a:ext cx="3124200" cy="4724400"/>
            <a:chOff x="432" y="768"/>
            <a:chExt cx="1968" cy="2976"/>
          </a:xfrm>
        </p:grpSpPr>
        <p:sp>
          <p:nvSpPr>
            <p:cNvPr id="133129" name="Rectangle 9"/>
            <p:cNvSpPr>
              <a:spLocks noChangeArrowheads="1"/>
            </p:cNvSpPr>
            <p:nvPr/>
          </p:nvSpPr>
          <p:spPr bwMode="auto">
            <a:xfrm>
              <a:off x="432" y="768"/>
              <a:ext cx="1872" cy="2976"/>
            </a:xfrm>
            <a:prstGeom prst="rect">
              <a:avLst/>
            </a:prstGeom>
            <a:solidFill>
              <a:srgbClr val="BCD7EA"/>
            </a:solidFill>
            <a:ln w="12700">
              <a:solidFill>
                <a:schemeClr val="tx1"/>
              </a:solidFill>
              <a:miter lim="800000"/>
              <a:headEnd/>
              <a:tailEnd/>
            </a:ln>
            <a:effectLst/>
          </p:spPr>
          <p:txBody>
            <a:bodyPr wrap="none" anchor="ctr"/>
            <a:lstStyle/>
            <a:p>
              <a:endParaRPr lang="en-US"/>
            </a:p>
          </p:txBody>
        </p:sp>
        <p:sp>
          <p:nvSpPr>
            <p:cNvPr id="133127" name="Rectangle 7"/>
            <p:cNvSpPr>
              <a:spLocks noChangeArrowheads="1"/>
            </p:cNvSpPr>
            <p:nvPr/>
          </p:nvSpPr>
          <p:spPr bwMode="auto">
            <a:xfrm>
              <a:off x="480" y="768"/>
              <a:ext cx="1920" cy="2573"/>
            </a:xfrm>
            <a:prstGeom prst="rect">
              <a:avLst/>
            </a:prstGeom>
            <a:noFill/>
            <a:ln w="12700">
              <a:noFill/>
              <a:miter lim="800000"/>
              <a:headEnd/>
              <a:tailEnd/>
            </a:ln>
            <a:effectLst/>
          </p:spPr>
          <p:txBody>
            <a:bodyPr>
              <a:spAutoFit/>
            </a:bodyPr>
            <a:lstStyle/>
            <a:p>
              <a:pPr algn="l">
                <a:spcAft>
                  <a:spcPct val="25000"/>
                </a:spcAft>
              </a:pPr>
              <a:r>
                <a:rPr lang="en-US" sz="2400"/>
                <a:t>Safety</a:t>
              </a:r>
            </a:p>
            <a:p>
              <a:pPr algn="l">
                <a:spcAft>
                  <a:spcPct val="25000"/>
                </a:spcAft>
              </a:pPr>
              <a:r>
                <a:rPr lang="en-US" sz="2400"/>
                <a:t>Security</a:t>
              </a:r>
            </a:p>
            <a:p>
              <a:pPr algn="l">
                <a:spcAft>
                  <a:spcPct val="25000"/>
                </a:spcAft>
              </a:pPr>
              <a:r>
                <a:rPr lang="en-US" sz="2400"/>
                <a:t>Fear</a:t>
              </a:r>
            </a:p>
            <a:p>
              <a:pPr algn="l">
                <a:spcAft>
                  <a:spcPct val="25000"/>
                </a:spcAft>
              </a:pPr>
              <a:r>
                <a:rPr lang="en-US" sz="2400"/>
                <a:t>Love, Affection</a:t>
              </a:r>
            </a:p>
            <a:p>
              <a:pPr algn="l">
                <a:spcAft>
                  <a:spcPct val="25000"/>
                </a:spcAft>
              </a:pPr>
              <a:r>
                <a:rPr lang="en-US" sz="2400"/>
                <a:t>Happiness, Joy</a:t>
              </a:r>
            </a:p>
            <a:p>
              <a:pPr algn="l">
                <a:spcAft>
                  <a:spcPct val="25000"/>
                </a:spcAft>
              </a:pPr>
              <a:r>
                <a:rPr lang="en-US" sz="2400"/>
                <a:t>Nostalgia</a:t>
              </a:r>
            </a:p>
            <a:p>
              <a:pPr algn="l">
                <a:spcAft>
                  <a:spcPct val="25000"/>
                </a:spcAft>
              </a:pPr>
              <a:r>
                <a:rPr lang="en-US" sz="2400"/>
                <a:t>Sentiment</a:t>
              </a:r>
            </a:p>
            <a:p>
              <a:pPr algn="l">
                <a:spcAft>
                  <a:spcPct val="25000"/>
                </a:spcAft>
              </a:pPr>
              <a:r>
                <a:rPr lang="en-US" sz="2400"/>
                <a:t>Excitement</a:t>
              </a:r>
            </a:p>
            <a:p>
              <a:pPr algn="l">
                <a:spcAft>
                  <a:spcPct val="25000"/>
                </a:spcAft>
              </a:pPr>
              <a:r>
                <a:rPr lang="en-US"/>
                <a:t>Arousal</a:t>
              </a:r>
            </a:p>
          </p:txBody>
        </p:sp>
      </p:grpSp>
      <p:grpSp>
        <p:nvGrpSpPr>
          <p:cNvPr id="133133" name="Group 13"/>
          <p:cNvGrpSpPr>
            <a:grpSpLocks/>
          </p:cNvGrpSpPr>
          <p:nvPr/>
        </p:nvGrpSpPr>
        <p:grpSpPr bwMode="auto">
          <a:xfrm>
            <a:off x="5638800" y="1143000"/>
            <a:ext cx="2971800" cy="4724400"/>
            <a:chOff x="3552" y="720"/>
            <a:chExt cx="1872" cy="2976"/>
          </a:xfrm>
        </p:grpSpPr>
        <p:sp>
          <p:nvSpPr>
            <p:cNvPr id="133130" name="Rectangle 10"/>
            <p:cNvSpPr>
              <a:spLocks noChangeArrowheads="1"/>
            </p:cNvSpPr>
            <p:nvPr/>
          </p:nvSpPr>
          <p:spPr bwMode="auto">
            <a:xfrm>
              <a:off x="3552" y="720"/>
              <a:ext cx="1872" cy="2976"/>
            </a:xfrm>
            <a:prstGeom prst="rect">
              <a:avLst/>
            </a:prstGeom>
            <a:solidFill>
              <a:srgbClr val="BCD7EA"/>
            </a:solidFill>
            <a:ln w="12700">
              <a:solidFill>
                <a:schemeClr val="tx1"/>
              </a:solidFill>
              <a:miter lim="800000"/>
              <a:headEnd/>
              <a:tailEnd/>
            </a:ln>
            <a:effectLst/>
          </p:spPr>
          <p:txBody>
            <a:bodyPr wrap="none" anchor="ctr"/>
            <a:lstStyle/>
            <a:p>
              <a:endParaRPr lang="en-US"/>
            </a:p>
          </p:txBody>
        </p:sp>
        <p:sp>
          <p:nvSpPr>
            <p:cNvPr id="133128" name="Rectangle 8"/>
            <p:cNvSpPr>
              <a:spLocks noChangeArrowheads="1"/>
            </p:cNvSpPr>
            <p:nvPr/>
          </p:nvSpPr>
          <p:spPr bwMode="auto">
            <a:xfrm>
              <a:off x="3696" y="768"/>
              <a:ext cx="1728" cy="2909"/>
            </a:xfrm>
            <a:prstGeom prst="rect">
              <a:avLst/>
            </a:prstGeom>
            <a:noFill/>
            <a:ln w="12700">
              <a:noFill/>
              <a:miter lim="800000"/>
              <a:headEnd/>
              <a:tailEnd/>
            </a:ln>
            <a:effectLst/>
          </p:spPr>
          <p:txBody>
            <a:bodyPr>
              <a:spAutoFit/>
            </a:bodyPr>
            <a:lstStyle/>
            <a:p>
              <a:pPr algn="r">
                <a:spcAft>
                  <a:spcPct val="25000"/>
                </a:spcAft>
              </a:pPr>
              <a:r>
                <a:rPr lang="en-US"/>
                <a:t>Stimulation</a:t>
              </a:r>
            </a:p>
            <a:p>
              <a:pPr algn="r">
                <a:spcAft>
                  <a:spcPct val="25000"/>
                </a:spcAft>
              </a:pPr>
              <a:r>
                <a:rPr lang="en-US"/>
                <a:t>Sorrow, Grief </a:t>
              </a:r>
            </a:p>
            <a:p>
              <a:pPr algn="r">
                <a:spcAft>
                  <a:spcPct val="25000"/>
                </a:spcAft>
              </a:pPr>
              <a:r>
                <a:rPr lang="en-US"/>
                <a:t>Pride </a:t>
              </a:r>
            </a:p>
            <a:p>
              <a:pPr algn="r">
                <a:spcAft>
                  <a:spcPct val="25000"/>
                </a:spcAft>
              </a:pPr>
              <a:r>
                <a:rPr lang="en-US"/>
                <a:t>Achievement</a:t>
              </a:r>
            </a:p>
            <a:p>
              <a:pPr algn="r">
                <a:spcAft>
                  <a:spcPct val="25000"/>
                </a:spcAft>
              </a:pPr>
              <a:r>
                <a:rPr lang="en-US"/>
                <a:t>Accomplishment </a:t>
              </a:r>
            </a:p>
            <a:p>
              <a:pPr algn="r">
                <a:spcAft>
                  <a:spcPct val="25000"/>
                </a:spcAft>
              </a:pPr>
              <a:r>
                <a:rPr lang="en-US"/>
                <a:t>Self-esteem </a:t>
              </a:r>
            </a:p>
            <a:p>
              <a:pPr algn="r">
                <a:spcAft>
                  <a:spcPct val="25000"/>
                </a:spcAft>
              </a:pPr>
              <a:r>
                <a:rPr lang="en-US"/>
                <a:t>Embarrassment</a:t>
              </a:r>
            </a:p>
            <a:p>
              <a:pPr algn="r">
                <a:spcAft>
                  <a:spcPct val="25000"/>
                </a:spcAft>
              </a:pPr>
              <a:r>
                <a:rPr lang="en-US"/>
                <a:t>Actualization </a:t>
              </a:r>
            </a:p>
            <a:p>
              <a:pPr algn="r">
                <a:spcAft>
                  <a:spcPct val="25000"/>
                </a:spcAft>
              </a:pPr>
              <a:r>
                <a:rPr lang="en-US"/>
                <a:t>Pleasure </a:t>
              </a:r>
            </a:p>
            <a:p>
              <a:pPr algn="r">
                <a:spcAft>
                  <a:spcPct val="25000"/>
                </a:spcAft>
              </a:pPr>
              <a:r>
                <a:rPr lang="en-US"/>
                <a:t>Ambition </a:t>
              </a:r>
            </a:p>
            <a:p>
              <a:pPr algn="r">
                <a:spcAft>
                  <a:spcPct val="25000"/>
                </a:spcAft>
              </a:pPr>
              <a:r>
                <a:rPr lang="en-US"/>
                <a:t>Comfort </a:t>
              </a:r>
            </a:p>
          </p:txBody>
        </p:sp>
      </p:grpSp>
      <p:pic>
        <p:nvPicPr>
          <p:cNvPr id="133131" name="Picture 11" descr="MPj04140350000[1]"/>
          <p:cNvPicPr>
            <a:picLocks noChangeAspect="1" noChangeArrowheads="1"/>
          </p:cNvPicPr>
          <p:nvPr/>
        </p:nvPicPr>
        <p:blipFill>
          <a:blip r:embed="rId3" cstate="print"/>
          <a:srcRect/>
          <a:stretch>
            <a:fillRect/>
          </a:stretch>
        </p:blipFill>
        <p:spPr bwMode="auto">
          <a:xfrm>
            <a:off x="3505200" y="1981200"/>
            <a:ext cx="2143125" cy="2703513"/>
          </a:xfrm>
          <a:prstGeom prst="rect">
            <a:avLst/>
          </a:prstGeom>
          <a:noFill/>
          <a:effectLst>
            <a:outerShdw dist="107763" dir="2700000" algn="ctr" rotWithShape="0">
              <a:srgbClr val="808080"/>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3132"/>
                                        </p:tgtEl>
                                        <p:attrNameLst>
                                          <p:attrName>style.visibility</p:attrName>
                                        </p:attrNameLst>
                                      </p:cBhvr>
                                      <p:to>
                                        <p:strVal val="visible"/>
                                      </p:to>
                                    </p:set>
                                    <p:animEffect transition="in" filter="wipe(up)">
                                      <p:cBhvr>
                                        <p:cTn id="7" dur="1000"/>
                                        <p:tgtEl>
                                          <p:spTgt spid="1331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3133"/>
                                        </p:tgtEl>
                                        <p:attrNameLst>
                                          <p:attrName>style.visibility</p:attrName>
                                        </p:attrNameLst>
                                      </p:cBhvr>
                                      <p:to>
                                        <p:strVal val="visible"/>
                                      </p:to>
                                    </p:set>
                                    <p:animEffect transition="in" filter="wipe(up)">
                                      <p:cBhvr>
                                        <p:cTn id="12" dur="1000"/>
                                        <p:tgtEl>
                                          <p:spTgt spid="133133"/>
                                        </p:tgtEl>
                                      </p:cBhvr>
                                    </p:animEffect>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133131"/>
                                        </p:tgtEl>
                                      </p:cBhvr>
                                    </p:animEffect>
                                    <p:animScale>
                                      <p:cBhvr>
                                        <p:cTn id="16" dur="250" autoRev="1" fill="hold"/>
                                        <p:tgtEl>
                                          <p:spTgt spid="13313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5171"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Appealing to Social-Based Feelings</a:t>
            </a:r>
            <a:endParaRPr lang="en-US" sz="2800"/>
          </a:p>
        </p:txBody>
      </p:sp>
      <p:sp>
        <p:nvSpPr>
          <p:cNvPr id="135172"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35206" name="Group 38"/>
          <p:cNvGrpSpPr>
            <a:grpSpLocks/>
          </p:cNvGrpSpPr>
          <p:nvPr/>
        </p:nvGrpSpPr>
        <p:grpSpPr bwMode="auto">
          <a:xfrm>
            <a:off x="609600" y="3200400"/>
            <a:ext cx="2501900" cy="838200"/>
            <a:chOff x="176" y="2064"/>
            <a:chExt cx="1648" cy="624"/>
          </a:xfrm>
        </p:grpSpPr>
        <p:sp>
          <p:nvSpPr>
            <p:cNvPr id="135207" name="Rectangle 39"/>
            <p:cNvSpPr>
              <a:spLocks noChangeArrowheads="1"/>
            </p:cNvSpPr>
            <p:nvPr/>
          </p:nvSpPr>
          <p:spPr bwMode="auto">
            <a:xfrm>
              <a:off x="176" y="2064"/>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wrap="none" anchor="ctr"/>
            <a:lstStyle/>
            <a:p>
              <a:r>
                <a:rPr lang="en-US" sz="2000"/>
                <a:t>Status</a:t>
              </a:r>
            </a:p>
          </p:txBody>
        </p:sp>
        <p:sp>
          <p:nvSpPr>
            <p:cNvPr id="135208" name="Line 40"/>
            <p:cNvSpPr>
              <a:spLocks noChangeShapeType="1"/>
            </p:cNvSpPr>
            <p:nvPr/>
          </p:nvSpPr>
          <p:spPr bwMode="auto">
            <a:xfrm flipH="1">
              <a:off x="1392" y="2400"/>
              <a:ext cx="432" cy="0"/>
            </a:xfrm>
            <a:prstGeom prst="line">
              <a:avLst/>
            </a:prstGeom>
            <a:noFill/>
            <a:ln w="28575">
              <a:solidFill>
                <a:schemeClr val="tx1"/>
              </a:solidFill>
              <a:round/>
              <a:headEnd/>
              <a:tailEnd/>
            </a:ln>
            <a:effectLst/>
          </p:spPr>
          <p:txBody>
            <a:bodyPr wrap="none" anchor="ctr"/>
            <a:lstStyle/>
            <a:p>
              <a:endParaRPr lang="en-US"/>
            </a:p>
          </p:txBody>
        </p:sp>
      </p:grpSp>
      <p:grpSp>
        <p:nvGrpSpPr>
          <p:cNvPr id="135209" name="Group 41"/>
          <p:cNvGrpSpPr>
            <a:grpSpLocks/>
          </p:cNvGrpSpPr>
          <p:nvPr/>
        </p:nvGrpSpPr>
        <p:grpSpPr bwMode="auto">
          <a:xfrm>
            <a:off x="609600" y="1981200"/>
            <a:ext cx="2501900" cy="914400"/>
            <a:chOff x="176" y="1200"/>
            <a:chExt cx="1648" cy="672"/>
          </a:xfrm>
        </p:grpSpPr>
        <p:sp>
          <p:nvSpPr>
            <p:cNvPr id="135210" name="Rectangle 42"/>
            <p:cNvSpPr>
              <a:spLocks noChangeArrowheads="1"/>
            </p:cNvSpPr>
            <p:nvPr/>
          </p:nvSpPr>
          <p:spPr bwMode="auto">
            <a:xfrm>
              <a:off x="176" y="1200"/>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Acceptance</a:t>
              </a:r>
            </a:p>
          </p:txBody>
        </p:sp>
        <p:sp>
          <p:nvSpPr>
            <p:cNvPr id="135211" name="Line 43"/>
            <p:cNvSpPr>
              <a:spLocks noChangeShapeType="1"/>
            </p:cNvSpPr>
            <p:nvPr/>
          </p:nvSpPr>
          <p:spPr bwMode="auto">
            <a:xfrm flipH="1" flipV="1">
              <a:off x="1392" y="1488"/>
              <a:ext cx="432" cy="384"/>
            </a:xfrm>
            <a:prstGeom prst="line">
              <a:avLst/>
            </a:prstGeom>
            <a:noFill/>
            <a:ln w="28575">
              <a:solidFill>
                <a:schemeClr val="tx1"/>
              </a:solidFill>
              <a:round/>
              <a:headEnd/>
              <a:tailEnd/>
            </a:ln>
            <a:effectLst/>
          </p:spPr>
          <p:txBody>
            <a:bodyPr wrap="none" anchor="ctr"/>
            <a:lstStyle/>
            <a:p>
              <a:endParaRPr lang="en-US"/>
            </a:p>
          </p:txBody>
        </p:sp>
      </p:grpSp>
      <p:grpSp>
        <p:nvGrpSpPr>
          <p:cNvPr id="135212" name="Group 44"/>
          <p:cNvGrpSpPr>
            <a:grpSpLocks/>
          </p:cNvGrpSpPr>
          <p:nvPr/>
        </p:nvGrpSpPr>
        <p:grpSpPr bwMode="auto">
          <a:xfrm>
            <a:off x="609600" y="4419600"/>
            <a:ext cx="2425700" cy="762000"/>
            <a:chOff x="176" y="2928"/>
            <a:chExt cx="1648" cy="624"/>
          </a:xfrm>
        </p:grpSpPr>
        <p:sp>
          <p:nvSpPr>
            <p:cNvPr id="135213" name="Rectangle 45"/>
            <p:cNvSpPr>
              <a:spLocks noChangeArrowheads="1"/>
            </p:cNvSpPr>
            <p:nvPr/>
          </p:nvSpPr>
          <p:spPr bwMode="auto">
            <a:xfrm>
              <a:off x="176" y="2928"/>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Respect</a:t>
              </a:r>
            </a:p>
          </p:txBody>
        </p:sp>
        <p:sp>
          <p:nvSpPr>
            <p:cNvPr id="135214" name="Line 46"/>
            <p:cNvSpPr>
              <a:spLocks noChangeShapeType="1"/>
            </p:cNvSpPr>
            <p:nvPr/>
          </p:nvSpPr>
          <p:spPr bwMode="auto">
            <a:xfrm flipH="1">
              <a:off x="1392" y="2928"/>
              <a:ext cx="432" cy="336"/>
            </a:xfrm>
            <a:prstGeom prst="line">
              <a:avLst/>
            </a:prstGeom>
            <a:noFill/>
            <a:ln w="28575">
              <a:solidFill>
                <a:schemeClr val="tx1"/>
              </a:solidFill>
              <a:round/>
              <a:headEnd/>
              <a:tailEnd/>
            </a:ln>
            <a:effectLst/>
          </p:spPr>
          <p:txBody>
            <a:bodyPr wrap="none" anchor="ctr"/>
            <a:lstStyle/>
            <a:p>
              <a:endParaRPr lang="en-US"/>
            </a:p>
          </p:txBody>
        </p:sp>
      </p:grpSp>
      <p:grpSp>
        <p:nvGrpSpPr>
          <p:cNvPr id="135215" name="Group 47"/>
          <p:cNvGrpSpPr>
            <a:grpSpLocks/>
          </p:cNvGrpSpPr>
          <p:nvPr/>
        </p:nvGrpSpPr>
        <p:grpSpPr bwMode="auto">
          <a:xfrm>
            <a:off x="2667000" y="1295400"/>
            <a:ext cx="1905000" cy="1600200"/>
            <a:chOff x="1568" y="768"/>
            <a:chExt cx="1200" cy="1104"/>
          </a:xfrm>
        </p:grpSpPr>
        <p:sp>
          <p:nvSpPr>
            <p:cNvPr id="135216" name="Rectangle 48"/>
            <p:cNvSpPr>
              <a:spLocks noChangeArrowheads="1"/>
            </p:cNvSpPr>
            <p:nvPr/>
          </p:nvSpPr>
          <p:spPr bwMode="auto">
            <a:xfrm>
              <a:off x="1568" y="768"/>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Approval</a:t>
              </a:r>
            </a:p>
          </p:txBody>
        </p:sp>
        <p:sp>
          <p:nvSpPr>
            <p:cNvPr id="135217" name="Line 49"/>
            <p:cNvSpPr>
              <a:spLocks noChangeShapeType="1"/>
            </p:cNvSpPr>
            <p:nvPr/>
          </p:nvSpPr>
          <p:spPr bwMode="auto">
            <a:xfrm>
              <a:off x="2208" y="1392"/>
              <a:ext cx="384" cy="480"/>
            </a:xfrm>
            <a:prstGeom prst="line">
              <a:avLst/>
            </a:prstGeom>
            <a:noFill/>
            <a:ln w="28575">
              <a:solidFill>
                <a:schemeClr val="tx1"/>
              </a:solidFill>
              <a:round/>
              <a:headEnd/>
              <a:tailEnd/>
            </a:ln>
            <a:effectLst/>
          </p:spPr>
          <p:txBody>
            <a:bodyPr wrap="none" anchor="ctr"/>
            <a:lstStyle/>
            <a:p>
              <a:endParaRPr lang="en-US"/>
            </a:p>
          </p:txBody>
        </p:sp>
      </p:grpSp>
      <p:grpSp>
        <p:nvGrpSpPr>
          <p:cNvPr id="135218" name="Group 50"/>
          <p:cNvGrpSpPr>
            <a:grpSpLocks/>
          </p:cNvGrpSpPr>
          <p:nvPr/>
        </p:nvGrpSpPr>
        <p:grpSpPr bwMode="auto">
          <a:xfrm>
            <a:off x="4762500" y="1295400"/>
            <a:ext cx="1905000" cy="1600200"/>
            <a:chOff x="3008" y="768"/>
            <a:chExt cx="1200" cy="1104"/>
          </a:xfrm>
        </p:grpSpPr>
        <p:sp>
          <p:nvSpPr>
            <p:cNvPr id="135219" name="Rectangle 51"/>
            <p:cNvSpPr>
              <a:spLocks noChangeArrowheads="1"/>
            </p:cNvSpPr>
            <p:nvPr/>
          </p:nvSpPr>
          <p:spPr bwMode="auto">
            <a:xfrm>
              <a:off x="3008" y="768"/>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Affiliation</a:t>
              </a:r>
            </a:p>
          </p:txBody>
        </p:sp>
        <p:sp>
          <p:nvSpPr>
            <p:cNvPr id="135220" name="Line 52"/>
            <p:cNvSpPr>
              <a:spLocks noChangeShapeType="1"/>
            </p:cNvSpPr>
            <p:nvPr/>
          </p:nvSpPr>
          <p:spPr bwMode="auto">
            <a:xfrm flipH="1">
              <a:off x="3216" y="1392"/>
              <a:ext cx="432" cy="480"/>
            </a:xfrm>
            <a:prstGeom prst="line">
              <a:avLst/>
            </a:prstGeom>
            <a:noFill/>
            <a:ln w="28575">
              <a:solidFill>
                <a:schemeClr val="tx1"/>
              </a:solidFill>
              <a:round/>
              <a:headEnd/>
              <a:tailEnd/>
            </a:ln>
            <a:effectLst/>
          </p:spPr>
          <p:txBody>
            <a:bodyPr wrap="none" anchor="ctr"/>
            <a:lstStyle/>
            <a:p>
              <a:endParaRPr lang="en-US"/>
            </a:p>
          </p:txBody>
        </p:sp>
      </p:grpSp>
      <p:grpSp>
        <p:nvGrpSpPr>
          <p:cNvPr id="135221" name="Group 53"/>
          <p:cNvGrpSpPr>
            <a:grpSpLocks/>
          </p:cNvGrpSpPr>
          <p:nvPr/>
        </p:nvGrpSpPr>
        <p:grpSpPr bwMode="auto">
          <a:xfrm>
            <a:off x="6019800" y="3276600"/>
            <a:ext cx="2527300" cy="838200"/>
            <a:chOff x="3936" y="2064"/>
            <a:chExt cx="1680" cy="624"/>
          </a:xfrm>
        </p:grpSpPr>
        <p:sp>
          <p:nvSpPr>
            <p:cNvPr id="135222" name="Rectangle 54"/>
            <p:cNvSpPr>
              <a:spLocks noChangeArrowheads="1"/>
            </p:cNvSpPr>
            <p:nvPr/>
          </p:nvSpPr>
          <p:spPr bwMode="auto">
            <a:xfrm>
              <a:off x="4416" y="2064"/>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Belonging</a:t>
              </a:r>
            </a:p>
          </p:txBody>
        </p:sp>
        <p:sp>
          <p:nvSpPr>
            <p:cNvPr id="135223" name="Line 55"/>
            <p:cNvSpPr>
              <a:spLocks noChangeShapeType="1"/>
            </p:cNvSpPr>
            <p:nvPr/>
          </p:nvSpPr>
          <p:spPr bwMode="auto">
            <a:xfrm>
              <a:off x="3936" y="2400"/>
              <a:ext cx="480" cy="0"/>
            </a:xfrm>
            <a:prstGeom prst="line">
              <a:avLst/>
            </a:prstGeom>
            <a:noFill/>
            <a:ln w="28575">
              <a:solidFill>
                <a:schemeClr val="tx1"/>
              </a:solidFill>
              <a:round/>
              <a:headEnd/>
              <a:tailEnd/>
            </a:ln>
            <a:effectLst/>
          </p:spPr>
          <p:txBody>
            <a:bodyPr wrap="none" anchor="ctr"/>
            <a:lstStyle/>
            <a:p>
              <a:endParaRPr lang="en-US"/>
            </a:p>
          </p:txBody>
        </p:sp>
      </p:grpSp>
      <p:grpSp>
        <p:nvGrpSpPr>
          <p:cNvPr id="135224" name="Group 56"/>
          <p:cNvGrpSpPr>
            <a:grpSpLocks/>
          </p:cNvGrpSpPr>
          <p:nvPr/>
        </p:nvGrpSpPr>
        <p:grpSpPr bwMode="auto">
          <a:xfrm>
            <a:off x="2667000" y="4572000"/>
            <a:ext cx="1905000" cy="1524000"/>
            <a:chOff x="1568" y="2928"/>
            <a:chExt cx="1200" cy="1056"/>
          </a:xfrm>
        </p:grpSpPr>
        <p:sp>
          <p:nvSpPr>
            <p:cNvPr id="135225" name="Rectangle 57"/>
            <p:cNvSpPr>
              <a:spLocks noChangeArrowheads="1"/>
            </p:cNvSpPr>
            <p:nvPr/>
          </p:nvSpPr>
          <p:spPr bwMode="auto">
            <a:xfrm>
              <a:off x="1568" y="3360"/>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Rejection</a:t>
              </a:r>
            </a:p>
          </p:txBody>
        </p:sp>
        <p:sp>
          <p:nvSpPr>
            <p:cNvPr id="135226" name="Line 58"/>
            <p:cNvSpPr>
              <a:spLocks noChangeShapeType="1"/>
            </p:cNvSpPr>
            <p:nvPr/>
          </p:nvSpPr>
          <p:spPr bwMode="auto">
            <a:xfrm flipV="1">
              <a:off x="2160" y="2928"/>
              <a:ext cx="480" cy="432"/>
            </a:xfrm>
            <a:prstGeom prst="line">
              <a:avLst/>
            </a:prstGeom>
            <a:noFill/>
            <a:ln w="28575">
              <a:solidFill>
                <a:schemeClr val="tx1"/>
              </a:solidFill>
              <a:round/>
              <a:headEnd/>
              <a:tailEnd/>
            </a:ln>
            <a:effectLst/>
          </p:spPr>
          <p:txBody>
            <a:bodyPr wrap="none" anchor="ctr"/>
            <a:lstStyle/>
            <a:p>
              <a:endParaRPr lang="en-US"/>
            </a:p>
          </p:txBody>
        </p:sp>
      </p:grpSp>
      <p:grpSp>
        <p:nvGrpSpPr>
          <p:cNvPr id="135227" name="Group 59"/>
          <p:cNvGrpSpPr>
            <a:grpSpLocks/>
          </p:cNvGrpSpPr>
          <p:nvPr/>
        </p:nvGrpSpPr>
        <p:grpSpPr bwMode="auto">
          <a:xfrm>
            <a:off x="4762500" y="4572000"/>
            <a:ext cx="1905000" cy="1524000"/>
            <a:chOff x="3008" y="2928"/>
            <a:chExt cx="1200" cy="1056"/>
          </a:xfrm>
        </p:grpSpPr>
        <p:sp>
          <p:nvSpPr>
            <p:cNvPr id="135228" name="Rectangle 60"/>
            <p:cNvSpPr>
              <a:spLocks noChangeArrowheads="1"/>
            </p:cNvSpPr>
            <p:nvPr/>
          </p:nvSpPr>
          <p:spPr bwMode="auto">
            <a:xfrm>
              <a:off x="3008" y="3360"/>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Recognition</a:t>
              </a:r>
            </a:p>
          </p:txBody>
        </p:sp>
        <p:sp>
          <p:nvSpPr>
            <p:cNvPr id="135229" name="Line 61"/>
            <p:cNvSpPr>
              <a:spLocks noChangeShapeType="1"/>
            </p:cNvSpPr>
            <p:nvPr/>
          </p:nvSpPr>
          <p:spPr bwMode="auto">
            <a:xfrm flipH="1" flipV="1">
              <a:off x="3120" y="2928"/>
              <a:ext cx="528" cy="432"/>
            </a:xfrm>
            <a:prstGeom prst="line">
              <a:avLst/>
            </a:prstGeom>
            <a:noFill/>
            <a:ln w="28575">
              <a:solidFill>
                <a:schemeClr val="tx1"/>
              </a:solidFill>
              <a:round/>
              <a:headEnd/>
              <a:tailEnd/>
            </a:ln>
            <a:effectLst/>
          </p:spPr>
          <p:txBody>
            <a:bodyPr wrap="none" anchor="ctr"/>
            <a:lstStyle/>
            <a:p>
              <a:endParaRPr lang="en-US"/>
            </a:p>
          </p:txBody>
        </p:sp>
      </p:grpSp>
      <p:grpSp>
        <p:nvGrpSpPr>
          <p:cNvPr id="135230" name="Group 62"/>
          <p:cNvGrpSpPr>
            <a:grpSpLocks/>
          </p:cNvGrpSpPr>
          <p:nvPr/>
        </p:nvGrpSpPr>
        <p:grpSpPr bwMode="auto">
          <a:xfrm>
            <a:off x="6096000" y="2057400"/>
            <a:ext cx="2527300" cy="914400"/>
            <a:chOff x="3936" y="1200"/>
            <a:chExt cx="1664" cy="672"/>
          </a:xfrm>
        </p:grpSpPr>
        <p:sp>
          <p:nvSpPr>
            <p:cNvPr id="135231" name="Line 63"/>
            <p:cNvSpPr>
              <a:spLocks noChangeShapeType="1"/>
            </p:cNvSpPr>
            <p:nvPr/>
          </p:nvSpPr>
          <p:spPr bwMode="auto">
            <a:xfrm flipV="1">
              <a:off x="3936" y="1488"/>
              <a:ext cx="480" cy="384"/>
            </a:xfrm>
            <a:prstGeom prst="line">
              <a:avLst/>
            </a:prstGeom>
            <a:noFill/>
            <a:ln w="28575">
              <a:solidFill>
                <a:schemeClr val="tx1"/>
              </a:solidFill>
              <a:round/>
              <a:headEnd/>
              <a:tailEnd/>
            </a:ln>
            <a:effectLst/>
          </p:spPr>
          <p:txBody>
            <a:bodyPr wrap="none" anchor="ctr"/>
            <a:lstStyle/>
            <a:p>
              <a:endParaRPr lang="en-US"/>
            </a:p>
          </p:txBody>
        </p:sp>
        <p:sp>
          <p:nvSpPr>
            <p:cNvPr id="135232" name="Rectangle 64"/>
            <p:cNvSpPr>
              <a:spLocks noChangeArrowheads="1"/>
            </p:cNvSpPr>
            <p:nvPr/>
          </p:nvSpPr>
          <p:spPr bwMode="auto">
            <a:xfrm>
              <a:off x="4400" y="1200"/>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Embarrass-ment</a:t>
              </a:r>
            </a:p>
          </p:txBody>
        </p:sp>
      </p:grpSp>
      <p:grpSp>
        <p:nvGrpSpPr>
          <p:cNvPr id="135233" name="Group 65"/>
          <p:cNvGrpSpPr>
            <a:grpSpLocks/>
          </p:cNvGrpSpPr>
          <p:nvPr/>
        </p:nvGrpSpPr>
        <p:grpSpPr bwMode="auto">
          <a:xfrm>
            <a:off x="6096000" y="4419600"/>
            <a:ext cx="2527300" cy="838200"/>
            <a:chOff x="3936" y="2928"/>
            <a:chExt cx="1664" cy="624"/>
          </a:xfrm>
        </p:grpSpPr>
        <p:sp>
          <p:nvSpPr>
            <p:cNvPr id="135234" name="Line 66"/>
            <p:cNvSpPr>
              <a:spLocks noChangeShapeType="1"/>
            </p:cNvSpPr>
            <p:nvPr/>
          </p:nvSpPr>
          <p:spPr bwMode="auto">
            <a:xfrm>
              <a:off x="3936" y="2928"/>
              <a:ext cx="480" cy="336"/>
            </a:xfrm>
            <a:prstGeom prst="line">
              <a:avLst/>
            </a:prstGeom>
            <a:noFill/>
            <a:ln w="28575">
              <a:solidFill>
                <a:schemeClr val="tx1"/>
              </a:solidFill>
              <a:round/>
              <a:headEnd/>
              <a:tailEnd/>
            </a:ln>
            <a:effectLst/>
          </p:spPr>
          <p:txBody>
            <a:bodyPr wrap="none" anchor="ctr"/>
            <a:lstStyle/>
            <a:p>
              <a:endParaRPr lang="en-US"/>
            </a:p>
          </p:txBody>
        </p:sp>
        <p:sp>
          <p:nvSpPr>
            <p:cNvPr id="135235" name="Rectangle 67"/>
            <p:cNvSpPr>
              <a:spLocks noChangeArrowheads="1"/>
            </p:cNvSpPr>
            <p:nvPr/>
          </p:nvSpPr>
          <p:spPr bwMode="auto">
            <a:xfrm>
              <a:off x="4400" y="2928"/>
              <a:ext cx="1200" cy="624"/>
            </a:xfrm>
            <a:prstGeom prst="rect">
              <a:avLst/>
            </a:prstGeom>
            <a:solidFill>
              <a:srgbClr val="FFFFCC"/>
            </a:solidFill>
            <a:ln w="25400">
              <a:solidFill>
                <a:schemeClr val="tx1"/>
              </a:solidFill>
              <a:miter lim="800000"/>
              <a:headEnd/>
              <a:tailEnd/>
            </a:ln>
            <a:effectLst>
              <a:outerShdw dist="71842" dir="2700000" algn="ctr" rotWithShape="0">
                <a:schemeClr val="tx2"/>
              </a:outerShdw>
            </a:effectLst>
          </p:spPr>
          <p:txBody>
            <a:bodyPr anchor="ctr"/>
            <a:lstStyle/>
            <a:p>
              <a:r>
                <a:rPr lang="en-US" sz="2000"/>
                <a:t>Involvement</a:t>
              </a:r>
            </a:p>
          </p:txBody>
        </p:sp>
      </p:grpSp>
      <p:sp>
        <p:nvSpPr>
          <p:cNvPr id="135236" name="Rectangle 68"/>
          <p:cNvSpPr>
            <a:spLocks noChangeArrowheads="1"/>
          </p:cNvSpPr>
          <p:nvPr/>
        </p:nvSpPr>
        <p:spPr bwMode="auto">
          <a:xfrm>
            <a:off x="2895600" y="2895600"/>
            <a:ext cx="3327400" cy="1676400"/>
          </a:xfrm>
          <a:prstGeom prst="rect">
            <a:avLst/>
          </a:prstGeom>
          <a:gradFill rotWithShape="1">
            <a:gsLst>
              <a:gs pos="0">
                <a:srgbClr val="64A4D0">
                  <a:gamma/>
                  <a:shade val="86275"/>
                  <a:invGamma/>
                </a:srgbClr>
              </a:gs>
              <a:gs pos="50000">
                <a:srgbClr val="64A4D0"/>
              </a:gs>
              <a:gs pos="100000">
                <a:srgbClr val="64A4D0">
                  <a:gamma/>
                  <a:shade val="86275"/>
                  <a:invGamma/>
                </a:srgbClr>
              </a:gs>
            </a:gsLst>
            <a:lin ang="5400000" scaled="1"/>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Social-Based</a:t>
            </a:r>
          </a:p>
          <a:p>
            <a:r>
              <a:rPr lang="en-US" sz="2400" b="1"/>
              <a:t>Feelings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35236"/>
                                        </p:tgtEl>
                                        <p:attrNameLst>
                                          <p:attrName>style.visibility</p:attrName>
                                        </p:attrNameLst>
                                      </p:cBhvr>
                                      <p:to>
                                        <p:strVal val="visible"/>
                                      </p:to>
                                    </p:set>
                                    <p:animEffect transition="in" filter="box(out)">
                                      <p:cBhvr>
                                        <p:cTn id="7" dur="500"/>
                                        <p:tgtEl>
                                          <p:spTgt spid="1352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35209"/>
                                        </p:tgtEl>
                                        <p:attrNameLst>
                                          <p:attrName>style.visibility</p:attrName>
                                        </p:attrNameLst>
                                      </p:cBhvr>
                                      <p:to>
                                        <p:strVal val="visible"/>
                                      </p:to>
                                    </p:set>
                                    <p:animEffect transition="in" filter="wipe(right)">
                                      <p:cBhvr>
                                        <p:cTn id="12" dur="500"/>
                                        <p:tgtEl>
                                          <p:spTgt spid="135209"/>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35215"/>
                                        </p:tgtEl>
                                        <p:attrNameLst>
                                          <p:attrName>style.visibility</p:attrName>
                                        </p:attrNameLst>
                                      </p:cBhvr>
                                      <p:to>
                                        <p:strVal val="visible"/>
                                      </p:to>
                                    </p:set>
                                    <p:animEffect transition="in" filter="wipe(down)">
                                      <p:cBhvr>
                                        <p:cTn id="16" dur="500"/>
                                        <p:tgtEl>
                                          <p:spTgt spid="135215"/>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135218"/>
                                        </p:tgtEl>
                                        <p:attrNameLst>
                                          <p:attrName>style.visibility</p:attrName>
                                        </p:attrNameLst>
                                      </p:cBhvr>
                                      <p:to>
                                        <p:strVal val="visible"/>
                                      </p:to>
                                    </p:set>
                                    <p:animEffect transition="in" filter="wipe(down)">
                                      <p:cBhvr>
                                        <p:cTn id="20" dur="500"/>
                                        <p:tgtEl>
                                          <p:spTgt spid="13521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35230"/>
                                        </p:tgtEl>
                                        <p:attrNameLst>
                                          <p:attrName>style.visibility</p:attrName>
                                        </p:attrNameLst>
                                      </p:cBhvr>
                                      <p:to>
                                        <p:strVal val="visible"/>
                                      </p:to>
                                    </p:set>
                                    <p:animEffect transition="in" filter="wipe(left)">
                                      <p:cBhvr>
                                        <p:cTn id="24" dur="500"/>
                                        <p:tgtEl>
                                          <p:spTgt spid="135230"/>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35221"/>
                                        </p:tgtEl>
                                        <p:attrNameLst>
                                          <p:attrName>style.visibility</p:attrName>
                                        </p:attrNameLst>
                                      </p:cBhvr>
                                      <p:to>
                                        <p:strVal val="visible"/>
                                      </p:to>
                                    </p:set>
                                    <p:animEffect transition="in" filter="wipe(left)">
                                      <p:cBhvr>
                                        <p:cTn id="28" dur="500"/>
                                        <p:tgtEl>
                                          <p:spTgt spid="135221"/>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35233"/>
                                        </p:tgtEl>
                                        <p:attrNameLst>
                                          <p:attrName>style.visibility</p:attrName>
                                        </p:attrNameLst>
                                      </p:cBhvr>
                                      <p:to>
                                        <p:strVal val="visible"/>
                                      </p:to>
                                    </p:set>
                                    <p:animEffect transition="in" filter="wipe(left)">
                                      <p:cBhvr>
                                        <p:cTn id="32" dur="500"/>
                                        <p:tgtEl>
                                          <p:spTgt spid="135233"/>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135227"/>
                                        </p:tgtEl>
                                        <p:attrNameLst>
                                          <p:attrName>style.visibility</p:attrName>
                                        </p:attrNameLst>
                                      </p:cBhvr>
                                      <p:to>
                                        <p:strVal val="visible"/>
                                      </p:to>
                                    </p:set>
                                    <p:animEffect transition="in" filter="wipe(up)">
                                      <p:cBhvr>
                                        <p:cTn id="36" dur="500"/>
                                        <p:tgtEl>
                                          <p:spTgt spid="135227"/>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35224"/>
                                        </p:tgtEl>
                                        <p:attrNameLst>
                                          <p:attrName>style.visibility</p:attrName>
                                        </p:attrNameLst>
                                      </p:cBhvr>
                                      <p:to>
                                        <p:strVal val="visible"/>
                                      </p:to>
                                    </p:set>
                                    <p:animEffect transition="in" filter="wipe(up)">
                                      <p:cBhvr>
                                        <p:cTn id="40" dur="500"/>
                                        <p:tgtEl>
                                          <p:spTgt spid="135224"/>
                                        </p:tgtEl>
                                      </p:cBhvr>
                                    </p:animEffect>
                                  </p:childTnLst>
                                </p:cTn>
                              </p:par>
                            </p:childTnLst>
                          </p:cTn>
                        </p:par>
                        <p:par>
                          <p:cTn id="41" fill="hold">
                            <p:stCondLst>
                              <p:cond delay="4000"/>
                            </p:stCondLst>
                            <p:childTnLst>
                              <p:par>
                                <p:cTn id="42" presetID="22" presetClass="entr" presetSubtype="2" fill="hold" nodeType="afterEffect">
                                  <p:stCondLst>
                                    <p:cond delay="0"/>
                                  </p:stCondLst>
                                  <p:childTnLst>
                                    <p:set>
                                      <p:cBhvr>
                                        <p:cTn id="43" dur="1" fill="hold">
                                          <p:stCondLst>
                                            <p:cond delay="0"/>
                                          </p:stCondLst>
                                        </p:cTn>
                                        <p:tgtEl>
                                          <p:spTgt spid="135212"/>
                                        </p:tgtEl>
                                        <p:attrNameLst>
                                          <p:attrName>style.visibility</p:attrName>
                                        </p:attrNameLst>
                                      </p:cBhvr>
                                      <p:to>
                                        <p:strVal val="visible"/>
                                      </p:to>
                                    </p:set>
                                    <p:animEffect transition="in" filter="wipe(right)">
                                      <p:cBhvr>
                                        <p:cTn id="44" dur="500"/>
                                        <p:tgtEl>
                                          <p:spTgt spid="135212"/>
                                        </p:tgtEl>
                                      </p:cBhvr>
                                    </p:animEffect>
                                  </p:childTnLst>
                                </p:cTn>
                              </p:par>
                            </p:childTnLst>
                          </p:cTn>
                        </p:par>
                        <p:par>
                          <p:cTn id="45" fill="hold">
                            <p:stCondLst>
                              <p:cond delay="4500"/>
                            </p:stCondLst>
                            <p:childTnLst>
                              <p:par>
                                <p:cTn id="46" presetID="22" presetClass="entr" presetSubtype="2" fill="hold" nodeType="afterEffect">
                                  <p:stCondLst>
                                    <p:cond delay="0"/>
                                  </p:stCondLst>
                                  <p:childTnLst>
                                    <p:set>
                                      <p:cBhvr>
                                        <p:cTn id="47" dur="1" fill="hold">
                                          <p:stCondLst>
                                            <p:cond delay="0"/>
                                          </p:stCondLst>
                                        </p:cTn>
                                        <p:tgtEl>
                                          <p:spTgt spid="135206"/>
                                        </p:tgtEl>
                                        <p:attrNameLst>
                                          <p:attrName>style.visibility</p:attrName>
                                        </p:attrNameLst>
                                      </p:cBhvr>
                                      <p:to>
                                        <p:strVal val="visible"/>
                                      </p:to>
                                    </p:set>
                                    <p:animEffect transition="in" filter="wipe(right)">
                                      <p:cBhvr>
                                        <p:cTn id="48" dur="500"/>
                                        <p:tgtEl>
                                          <p:spTgt spid="135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36"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7219" name="Rectangle 3"/>
          <p:cNvSpPr>
            <a:spLocks noGrp="1" noChangeArrowheads="1"/>
          </p:cNvSpPr>
          <p:nvPr>
            <p:ph type="title"/>
          </p:nvPr>
        </p:nvSpPr>
        <p:spPr>
          <a:noFill/>
        </p:spPr>
        <p:txBody>
          <a:bodyPr tIns="0" bIns="0"/>
          <a:lstStyle/>
          <a:p>
            <a:pPr>
              <a:lnSpc>
                <a:spcPct val="85000"/>
              </a:lnSpc>
            </a:pPr>
            <a:r>
              <a:rPr lang="en-US" sz="2800">
                <a:cs typeface="Times New Roman" pitchFamily="18" charset="0"/>
              </a:rPr>
              <a:t>TaylorMade Uses an Emotional Appeal</a:t>
            </a:r>
            <a:endParaRPr lang="en-US" sz="2800"/>
          </a:p>
        </p:txBody>
      </p:sp>
      <p:sp>
        <p:nvSpPr>
          <p:cNvPr id="137220"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sp>
        <p:nvSpPr>
          <p:cNvPr id="137224" name="Text Box 8"/>
          <p:cNvSpPr txBox="1">
            <a:spLocks noChangeArrowheads="1"/>
          </p:cNvSpPr>
          <p:nvPr/>
        </p:nvSpPr>
        <p:spPr bwMode="auto">
          <a:xfrm>
            <a:off x="1676400" y="6096000"/>
            <a:ext cx="5943600" cy="304800"/>
          </a:xfrm>
          <a:prstGeom prst="rect">
            <a:avLst/>
          </a:prstGeom>
          <a:noFill/>
          <a:ln w="12700" algn="ctr">
            <a:noFill/>
            <a:miter lim="800000"/>
            <a:headEnd/>
            <a:tailEnd/>
          </a:ln>
          <a:effectLst/>
        </p:spPr>
        <p:txBody>
          <a:bodyPr>
            <a:spAutoFit/>
          </a:bodyPr>
          <a:lstStyle/>
          <a:p>
            <a:pPr>
              <a:spcBef>
                <a:spcPct val="50000"/>
              </a:spcBef>
            </a:pPr>
            <a:r>
              <a:rPr lang="en-US" sz="1400"/>
              <a:t>*Click outside of the video screen to advance to the next slide</a:t>
            </a:r>
          </a:p>
        </p:txBody>
      </p:sp>
    </p:spTree>
    <p:controls>
      <p:control spid="137225" name="WindowsMediaPlayer1" r:id="rId2" imgW="4066850" imgH="3552732"/>
    </p:controls>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39267"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Transformational Ads</a:t>
            </a:r>
            <a:endParaRPr lang="en-US" sz="2800"/>
          </a:p>
        </p:txBody>
      </p:sp>
      <p:sp>
        <p:nvSpPr>
          <p:cNvPr id="139268"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grpSp>
        <p:nvGrpSpPr>
          <p:cNvPr id="139271" name="Group 7"/>
          <p:cNvGrpSpPr>
            <a:grpSpLocks/>
          </p:cNvGrpSpPr>
          <p:nvPr/>
        </p:nvGrpSpPr>
        <p:grpSpPr bwMode="auto">
          <a:xfrm>
            <a:off x="685800" y="3886200"/>
            <a:ext cx="2438400" cy="685800"/>
            <a:chOff x="336" y="720"/>
            <a:chExt cx="1632" cy="432"/>
          </a:xfrm>
        </p:grpSpPr>
        <p:sp>
          <p:nvSpPr>
            <p:cNvPr id="139272" name="Rectangle 8"/>
            <p:cNvSpPr>
              <a:spLocks noChangeArrowheads="1"/>
            </p:cNvSpPr>
            <p:nvPr/>
          </p:nvSpPr>
          <p:spPr bwMode="auto">
            <a:xfrm>
              <a:off x="336" y="720"/>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a:t>Richer</a:t>
              </a:r>
            </a:p>
          </p:txBody>
        </p:sp>
        <p:sp>
          <p:nvSpPr>
            <p:cNvPr id="139273" name="Line 9"/>
            <p:cNvSpPr>
              <a:spLocks noChangeShapeType="1"/>
            </p:cNvSpPr>
            <p:nvPr/>
          </p:nvSpPr>
          <p:spPr bwMode="auto">
            <a:xfrm flipH="1" flipV="1">
              <a:off x="1776" y="864"/>
              <a:ext cx="192" cy="192"/>
            </a:xfrm>
            <a:prstGeom prst="line">
              <a:avLst/>
            </a:prstGeom>
            <a:noFill/>
            <a:ln w="28575">
              <a:solidFill>
                <a:schemeClr val="tx1"/>
              </a:solidFill>
              <a:round/>
              <a:headEnd/>
              <a:tailEnd/>
            </a:ln>
            <a:effectLst/>
          </p:spPr>
          <p:txBody>
            <a:bodyPr wrap="none" anchor="ctr"/>
            <a:lstStyle/>
            <a:p>
              <a:endParaRPr lang="en-US"/>
            </a:p>
          </p:txBody>
        </p:sp>
      </p:grpSp>
      <p:grpSp>
        <p:nvGrpSpPr>
          <p:cNvPr id="139274" name="Group 10"/>
          <p:cNvGrpSpPr>
            <a:grpSpLocks/>
          </p:cNvGrpSpPr>
          <p:nvPr/>
        </p:nvGrpSpPr>
        <p:grpSpPr bwMode="auto">
          <a:xfrm>
            <a:off x="685800" y="4953000"/>
            <a:ext cx="2438400" cy="685800"/>
            <a:chOff x="336" y="1776"/>
            <a:chExt cx="1632" cy="432"/>
          </a:xfrm>
        </p:grpSpPr>
        <p:sp>
          <p:nvSpPr>
            <p:cNvPr id="139275" name="Rectangle 11"/>
            <p:cNvSpPr>
              <a:spLocks noChangeArrowheads="1"/>
            </p:cNvSpPr>
            <p:nvPr/>
          </p:nvSpPr>
          <p:spPr bwMode="auto">
            <a:xfrm>
              <a:off x="336" y="1776"/>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85000"/>
                </a:lnSpc>
              </a:pPr>
              <a:r>
                <a:rPr lang="en-US"/>
                <a:t>More</a:t>
              </a:r>
            </a:p>
            <a:p>
              <a:pPr>
                <a:lnSpc>
                  <a:spcPct val="85000"/>
                </a:lnSpc>
              </a:pPr>
              <a:r>
                <a:rPr lang="en-US"/>
                <a:t>Exciting</a:t>
              </a:r>
            </a:p>
          </p:txBody>
        </p:sp>
        <p:sp>
          <p:nvSpPr>
            <p:cNvPr id="139276" name="Line 12"/>
            <p:cNvSpPr>
              <a:spLocks noChangeShapeType="1"/>
            </p:cNvSpPr>
            <p:nvPr/>
          </p:nvSpPr>
          <p:spPr bwMode="auto">
            <a:xfrm flipH="1">
              <a:off x="1776" y="1824"/>
              <a:ext cx="192" cy="192"/>
            </a:xfrm>
            <a:prstGeom prst="line">
              <a:avLst/>
            </a:prstGeom>
            <a:noFill/>
            <a:ln w="28575">
              <a:solidFill>
                <a:schemeClr val="tx1"/>
              </a:solidFill>
              <a:round/>
              <a:headEnd/>
              <a:tailEnd/>
            </a:ln>
            <a:effectLst/>
          </p:spPr>
          <p:txBody>
            <a:bodyPr wrap="none" anchor="ctr"/>
            <a:lstStyle/>
            <a:p>
              <a:endParaRPr lang="en-US"/>
            </a:p>
          </p:txBody>
        </p:sp>
      </p:grpSp>
      <p:grpSp>
        <p:nvGrpSpPr>
          <p:cNvPr id="139277" name="Group 13"/>
          <p:cNvGrpSpPr>
            <a:grpSpLocks/>
          </p:cNvGrpSpPr>
          <p:nvPr/>
        </p:nvGrpSpPr>
        <p:grpSpPr bwMode="auto">
          <a:xfrm>
            <a:off x="6172200" y="3886200"/>
            <a:ext cx="2438400" cy="685800"/>
            <a:chOff x="3888" y="912"/>
            <a:chExt cx="1632" cy="432"/>
          </a:xfrm>
        </p:grpSpPr>
        <p:sp>
          <p:nvSpPr>
            <p:cNvPr id="139278" name="Rectangle 14"/>
            <p:cNvSpPr>
              <a:spLocks noChangeArrowheads="1"/>
            </p:cNvSpPr>
            <p:nvPr/>
          </p:nvSpPr>
          <p:spPr bwMode="auto">
            <a:xfrm>
              <a:off x="4080" y="912"/>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a:t>Warmer</a:t>
              </a:r>
            </a:p>
          </p:txBody>
        </p:sp>
        <p:sp>
          <p:nvSpPr>
            <p:cNvPr id="139279" name="Line 15"/>
            <p:cNvSpPr>
              <a:spLocks noChangeShapeType="1"/>
            </p:cNvSpPr>
            <p:nvPr/>
          </p:nvSpPr>
          <p:spPr bwMode="auto">
            <a:xfrm flipV="1">
              <a:off x="3888" y="1104"/>
              <a:ext cx="192" cy="144"/>
            </a:xfrm>
            <a:prstGeom prst="line">
              <a:avLst/>
            </a:prstGeom>
            <a:noFill/>
            <a:ln w="28575">
              <a:solidFill>
                <a:schemeClr val="tx1"/>
              </a:solidFill>
              <a:round/>
              <a:headEnd/>
              <a:tailEnd/>
            </a:ln>
            <a:effectLst/>
          </p:spPr>
          <p:txBody>
            <a:bodyPr wrap="none" anchor="ctr"/>
            <a:lstStyle/>
            <a:p>
              <a:endParaRPr lang="en-US"/>
            </a:p>
          </p:txBody>
        </p:sp>
      </p:grpSp>
      <p:grpSp>
        <p:nvGrpSpPr>
          <p:cNvPr id="139280" name="Group 16"/>
          <p:cNvGrpSpPr>
            <a:grpSpLocks/>
          </p:cNvGrpSpPr>
          <p:nvPr/>
        </p:nvGrpSpPr>
        <p:grpSpPr bwMode="auto">
          <a:xfrm>
            <a:off x="609600" y="1295400"/>
            <a:ext cx="2438400" cy="685800"/>
            <a:chOff x="336" y="2544"/>
            <a:chExt cx="1632" cy="432"/>
          </a:xfrm>
        </p:grpSpPr>
        <p:sp>
          <p:nvSpPr>
            <p:cNvPr id="139281" name="Rectangle 17"/>
            <p:cNvSpPr>
              <a:spLocks noChangeArrowheads="1"/>
            </p:cNvSpPr>
            <p:nvPr/>
          </p:nvSpPr>
          <p:spPr bwMode="auto">
            <a:xfrm>
              <a:off x="336" y="2544"/>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lIns="0" rIns="0" anchor="ctr"/>
            <a:lstStyle/>
            <a:p>
              <a:pPr>
                <a:lnSpc>
                  <a:spcPct val="90000"/>
                </a:lnSpc>
                <a:spcBef>
                  <a:spcPct val="20000"/>
                </a:spcBef>
                <a:buClr>
                  <a:srgbClr val="FFFFFF"/>
                </a:buClr>
                <a:buSzPct val="125000"/>
              </a:pPr>
              <a:r>
                <a:rPr lang="en-US"/>
                <a:t>Feelings</a:t>
              </a:r>
            </a:p>
          </p:txBody>
        </p:sp>
        <p:sp>
          <p:nvSpPr>
            <p:cNvPr id="139282" name="Line 18"/>
            <p:cNvSpPr>
              <a:spLocks noChangeShapeType="1"/>
            </p:cNvSpPr>
            <p:nvPr/>
          </p:nvSpPr>
          <p:spPr bwMode="auto">
            <a:xfrm flipH="1" flipV="1">
              <a:off x="1776" y="2736"/>
              <a:ext cx="192" cy="192"/>
            </a:xfrm>
            <a:prstGeom prst="line">
              <a:avLst/>
            </a:prstGeom>
            <a:noFill/>
            <a:ln w="28575">
              <a:solidFill>
                <a:schemeClr val="tx1"/>
              </a:solidFill>
              <a:round/>
              <a:headEnd/>
              <a:tailEnd/>
            </a:ln>
            <a:effectLst/>
          </p:spPr>
          <p:txBody>
            <a:bodyPr wrap="none" anchor="ctr"/>
            <a:lstStyle/>
            <a:p>
              <a:endParaRPr lang="en-US"/>
            </a:p>
          </p:txBody>
        </p:sp>
      </p:grpSp>
      <p:grpSp>
        <p:nvGrpSpPr>
          <p:cNvPr id="139283" name="Group 19"/>
          <p:cNvGrpSpPr>
            <a:grpSpLocks/>
          </p:cNvGrpSpPr>
          <p:nvPr/>
        </p:nvGrpSpPr>
        <p:grpSpPr bwMode="auto">
          <a:xfrm>
            <a:off x="609600" y="2362200"/>
            <a:ext cx="2438400" cy="685800"/>
            <a:chOff x="336" y="3600"/>
            <a:chExt cx="1632" cy="432"/>
          </a:xfrm>
        </p:grpSpPr>
        <p:sp>
          <p:nvSpPr>
            <p:cNvPr id="139284" name="Rectangle 20"/>
            <p:cNvSpPr>
              <a:spLocks noChangeArrowheads="1"/>
            </p:cNvSpPr>
            <p:nvPr/>
          </p:nvSpPr>
          <p:spPr bwMode="auto">
            <a:xfrm>
              <a:off x="336" y="3600"/>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r>
                <a:rPr lang="en-US"/>
                <a:t>Meanings</a:t>
              </a:r>
            </a:p>
          </p:txBody>
        </p:sp>
        <p:sp>
          <p:nvSpPr>
            <p:cNvPr id="139285" name="Line 21"/>
            <p:cNvSpPr>
              <a:spLocks noChangeShapeType="1"/>
            </p:cNvSpPr>
            <p:nvPr/>
          </p:nvSpPr>
          <p:spPr bwMode="auto">
            <a:xfrm flipH="1">
              <a:off x="1776" y="3648"/>
              <a:ext cx="192" cy="192"/>
            </a:xfrm>
            <a:prstGeom prst="line">
              <a:avLst/>
            </a:prstGeom>
            <a:noFill/>
            <a:ln w="28575">
              <a:solidFill>
                <a:schemeClr val="tx1"/>
              </a:solidFill>
              <a:round/>
              <a:headEnd/>
              <a:tailEnd/>
            </a:ln>
            <a:effectLst/>
          </p:spPr>
          <p:txBody>
            <a:bodyPr wrap="none" anchor="ctr"/>
            <a:lstStyle/>
            <a:p>
              <a:endParaRPr lang="en-US"/>
            </a:p>
          </p:txBody>
        </p:sp>
      </p:grpSp>
      <p:grpSp>
        <p:nvGrpSpPr>
          <p:cNvPr id="139286" name="Group 22"/>
          <p:cNvGrpSpPr>
            <a:grpSpLocks/>
          </p:cNvGrpSpPr>
          <p:nvPr/>
        </p:nvGrpSpPr>
        <p:grpSpPr bwMode="auto">
          <a:xfrm>
            <a:off x="6096000" y="1295400"/>
            <a:ext cx="2438400" cy="685800"/>
            <a:chOff x="3888" y="2736"/>
            <a:chExt cx="1632" cy="432"/>
          </a:xfrm>
        </p:grpSpPr>
        <p:sp>
          <p:nvSpPr>
            <p:cNvPr id="139287" name="Rectangle 23"/>
            <p:cNvSpPr>
              <a:spLocks noChangeArrowheads="1"/>
            </p:cNvSpPr>
            <p:nvPr/>
          </p:nvSpPr>
          <p:spPr bwMode="auto">
            <a:xfrm>
              <a:off x="4080" y="2736"/>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spcBef>
                  <a:spcPct val="20000"/>
                </a:spcBef>
                <a:buClr>
                  <a:srgbClr val="FFFFFF"/>
                </a:buClr>
                <a:buSzPct val="125000"/>
              </a:pPr>
              <a:r>
                <a:rPr lang="en-US"/>
                <a:t>Images</a:t>
              </a:r>
            </a:p>
          </p:txBody>
        </p:sp>
        <p:sp>
          <p:nvSpPr>
            <p:cNvPr id="139288" name="Line 24"/>
            <p:cNvSpPr>
              <a:spLocks noChangeShapeType="1"/>
            </p:cNvSpPr>
            <p:nvPr/>
          </p:nvSpPr>
          <p:spPr bwMode="auto">
            <a:xfrm flipV="1">
              <a:off x="3888" y="2928"/>
              <a:ext cx="192" cy="144"/>
            </a:xfrm>
            <a:prstGeom prst="line">
              <a:avLst/>
            </a:prstGeom>
            <a:noFill/>
            <a:ln w="28575">
              <a:solidFill>
                <a:schemeClr val="tx1"/>
              </a:solidFill>
              <a:round/>
              <a:headEnd/>
              <a:tailEnd/>
            </a:ln>
            <a:effectLst/>
          </p:spPr>
          <p:txBody>
            <a:bodyPr wrap="none" anchor="ctr"/>
            <a:lstStyle/>
            <a:p>
              <a:endParaRPr lang="en-US"/>
            </a:p>
          </p:txBody>
        </p:sp>
      </p:grpSp>
      <p:grpSp>
        <p:nvGrpSpPr>
          <p:cNvPr id="139289" name="Group 25"/>
          <p:cNvGrpSpPr>
            <a:grpSpLocks/>
          </p:cNvGrpSpPr>
          <p:nvPr/>
        </p:nvGrpSpPr>
        <p:grpSpPr bwMode="auto">
          <a:xfrm>
            <a:off x="6096000" y="2362200"/>
            <a:ext cx="2438400" cy="685800"/>
            <a:chOff x="3888" y="3408"/>
            <a:chExt cx="1632" cy="432"/>
          </a:xfrm>
        </p:grpSpPr>
        <p:sp>
          <p:nvSpPr>
            <p:cNvPr id="139290" name="Rectangle 26"/>
            <p:cNvSpPr>
              <a:spLocks noChangeArrowheads="1"/>
            </p:cNvSpPr>
            <p:nvPr/>
          </p:nvSpPr>
          <p:spPr bwMode="auto">
            <a:xfrm>
              <a:off x="4080" y="3408"/>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90000"/>
                </a:lnSpc>
                <a:spcBef>
                  <a:spcPct val="20000"/>
                </a:spcBef>
                <a:buClr>
                  <a:srgbClr val="FFFFFF"/>
                </a:buClr>
                <a:buSzPct val="125000"/>
              </a:pPr>
              <a:r>
                <a:rPr lang="en-US"/>
                <a:t>Beliefs</a:t>
              </a:r>
            </a:p>
          </p:txBody>
        </p:sp>
        <p:sp>
          <p:nvSpPr>
            <p:cNvPr id="139291" name="Line 27"/>
            <p:cNvSpPr>
              <a:spLocks noChangeShapeType="1"/>
            </p:cNvSpPr>
            <p:nvPr/>
          </p:nvSpPr>
          <p:spPr bwMode="auto">
            <a:xfrm>
              <a:off x="3888" y="3504"/>
              <a:ext cx="192" cy="144"/>
            </a:xfrm>
            <a:prstGeom prst="line">
              <a:avLst/>
            </a:prstGeom>
            <a:noFill/>
            <a:ln w="28575">
              <a:solidFill>
                <a:schemeClr val="tx1"/>
              </a:solidFill>
              <a:round/>
              <a:headEnd/>
              <a:tailEnd/>
            </a:ln>
            <a:effectLst/>
          </p:spPr>
          <p:txBody>
            <a:bodyPr wrap="none" anchor="ctr"/>
            <a:lstStyle/>
            <a:p>
              <a:endParaRPr lang="en-US"/>
            </a:p>
          </p:txBody>
        </p:sp>
      </p:grpSp>
      <p:grpSp>
        <p:nvGrpSpPr>
          <p:cNvPr id="139292" name="Group 28"/>
          <p:cNvGrpSpPr>
            <a:grpSpLocks/>
          </p:cNvGrpSpPr>
          <p:nvPr/>
        </p:nvGrpSpPr>
        <p:grpSpPr bwMode="auto">
          <a:xfrm>
            <a:off x="6172200" y="4953000"/>
            <a:ext cx="2438400" cy="685800"/>
            <a:chOff x="3888" y="1584"/>
            <a:chExt cx="1632" cy="432"/>
          </a:xfrm>
        </p:grpSpPr>
        <p:sp>
          <p:nvSpPr>
            <p:cNvPr id="139293" name="Rectangle 29"/>
            <p:cNvSpPr>
              <a:spLocks noChangeArrowheads="1"/>
            </p:cNvSpPr>
            <p:nvPr/>
          </p:nvSpPr>
          <p:spPr bwMode="auto">
            <a:xfrm>
              <a:off x="4080" y="1584"/>
              <a:ext cx="1440" cy="432"/>
            </a:xfrm>
            <a:prstGeom prst="rect">
              <a:avLst/>
            </a:prstGeom>
            <a:solidFill>
              <a:srgbClr val="FFFFCC"/>
            </a:solidFill>
            <a:ln w="25400">
              <a:solidFill>
                <a:schemeClr val="tx1"/>
              </a:solidFill>
              <a:miter lim="800000"/>
              <a:headEnd/>
              <a:tailEnd/>
            </a:ln>
            <a:effectLst>
              <a:outerShdw dist="71842" dir="2700000" algn="ctr" rotWithShape="0">
                <a:schemeClr val="tx1"/>
              </a:outerShdw>
            </a:effectLst>
          </p:spPr>
          <p:txBody>
            <a:bodyPr anchor="ctr"/>
            <a:lstStyle/>
            <a:p>
              <a:pPr>
                <a:lnSpc>
                  <a:spcPct val="85000"/>
                </a:lnSpc>
              </a:pPr>
              <a:r>
                <a:rPr lang="en-US"/>
                <a:t>More</a:t>
              </a:r>
            </a:p>
            <a:p>
              <a:pPr>
                <a:lnSpc>
                  <a:spcPct val="85000"/>
                </a:lnSpc>
              </a:pPr>
              <a:r>
                <a:rPr lang="en-US"/>
                <a:t>Enjoyable</a:t>
              </a:r>
            </a:p>
          </p:txBody>
        </p:sp>
        <p:sp>
          <p:nvSpPr>
            <p:cNvPr id="139294" name="Line 30"/>
            <p:cNvSpPr>
              <a:spLocks noChangeShapeType="1"/>
            </p:cNvSpPr>
            <p:nvPr/>
          </p:nvSpPr>
          <p:spPr bwMode="auto">
            <a:xfrm>
              <a:off x="3888" y="1680"/>
              <a:ext cx="192" cy="144"/>
            </a:xfrm>
            <a:prstGeom prst="line">
              <a:avLst/>
            </a:prstGeom>
            <a:noFill/>
            <a:ln w="28575">
              <a:solidFill>
                <a:schemeClr val="tx1"/>
              </a:solidFill>
              <a:round/>
              <a:headEnd/>
              <a:tailEnd/>
            </a:ln>
            <a:effectLst/>
          </p:spPr>
          <p:txBody>
            <a:bodyPr wrap="none" anchor="ctr"/>
            <a:lstStyle/>
            <a:p>
              <a:endParaRPr lang="en-US"/>
            </a:p>
          </p:txBody>
        </p:sp>
      </p:grpSp>
      <p:sp>
        <p:nvSpPr>
          <p:cNvPr id="139295" name="Rectangle 31"/>
          <p:cNvSpPr>
            <a:spLocks noChangeArrowheads="1"/>
          </p:cNvSpPr>
          <p:nvPr/>
        </p:nvSpPr>
        <p:spPr bwMode="auto">
          <a:xfrm>
            <a:off x="3124200" y="3810000"/>
            <a:ext cx="3048000" cy="1905000"/>
          </a:xfrm>
          <a:prstGeom prst="rect">
            <a:avLst/>
          </a:prstGeom>
          <a:gradFill rotWithShape="0">
            <a:gsLst>
              <a:gs pos="0">
                <a:srgbClr val="DFEBE8"/>
              </a:gs>
              <a:gs pos="100000">
                <a:srgbClr val="A5C6BD"/>
              </a:gs>
            </a:gsLst>
            <a:path path="shape">
              <a:fillToRect l="50000" t="50000" r="50000" b="50000"/>
            </a:path>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It must make the product use experience . . .</a:t>
            </a:r>
          </a:p>
        </p:txBody>
      </p:sp>
      <p:sp>
        <p:nvSpPr>
          <p:cNvPr id="139296" name="Rectangle 32"/>
          <p:cNvSpPr>
            <a:spLocks noChangeArrowheads="1"/>
          </p:cNvSpPr>
          <p:nvPr/>
        </p:nvSpPr>
        <p:spPr bwMode="auto">
          <a:xfrm>
            <a:off x="3048000" y="1447800"/>
            <a:ext cx="3048000" cy="1524000"/>
          </a:xfrm>
          <a:prstGeom prst="rect">
            <a:avLst/>
          </a:prstGeom>
          <a:gradFill rotWithShape="0">
            <a:gsLst>
              <a:gs pos="0">
                <a:srgbClr val="FFDEBD"/>
              </a:gs>
              <a:gs pos="100000">
                <a:srgbClr val="FF9933"/>
              </a:gs>
            </a:gsLst>
            <a:path path="shape">
              <a:fillToRect l="50000" t="50000" r="50000" b="50000"/>
            </a:path>
          </a:gradFill>
          <a:ln w="28575">
            <a:solidFill>
              <a:schemeClr val="tx1"/>
            </a:solidFill>
            <a:miter lim="800000"/>
            <a:headEnd/>
            <a:tailEnd/>
          </a:ln>
          <a:effectLst>
            <a:outerShdw dist="71842" dir="2700000" algn="ctr" rotWithShape="0">
              <a:schemeClr val="tx2"/>
            </a:outerShdw>
          </a:effectLst>
        </p:spPr>
        <p:txBody>
          <a:bodyPr anchor="ctr"/>
          <a:lstStyle/>
          <a:p>
            <a:r>
              <a:rPr lang="en-US" sz="2400" b="1"/>
              <a:t>The ads </a:t>
            </a:r>
            <a:br>
              <a:rPr lang="en-US" sz="2400" b="1"/>
            </a:br>
            <a:r>
              <a:rPr lang="en-US" sz="2400" b="1"/>
              <a:t>create . .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39296"/>
                                        </p:tgtEl>
                                        <p:attrNameLst>
                                          <p:attrName>style.visibility</p:attrName>
                                        </p:attrNameLst>
                                      </p:cBhvr>
                                      <p:to>
                                        <p:strVal val="visible"/>
                                      </p:to>
                                    </p:set>
                                    <p:animEffect transition="in" filter="box(out)">
                                      <p:cBhvr>
                                        <p:cTn id="7" dur="500"/>
                                        <p:tgtEl>
                                          <p:spTgt spid="1392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39280"/>
                                        </p:tgtEl>
                                        <p:attrNameLst>
                                          <p:attrName>style.visibility</p:attrName>
                                        </p:attrNameLst>
                                      </p:cBhvr>
                                      <p:to>
                                        <p:strVal val="visible"/>
                                      </p:to>
                                    </p:set>
                                    <p:animEffect transition="in" filter="wipe(right)">
                                      <p:cBhvr>
                                        <p:cTn id="12" dur="500"/>
                                        <p:tgtEl>
                                          <p:spTgt spid="139280"/>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39286"/>
                                        </p:tgtEl>
                                        <p:attrNameLst>
                                          <p:attrName>style.visibility</p:attrName>
                                        </p:attrNameLst>
                                      </p:cBhvr>
                                      <p:to>
                                        <p:strVal val="visible"/>
                                      </p:to>
                                    </p:set>
                                    <p:animEffect transition="in" filter="wipe(left)">
                                      <p:cBhvr>
                                        <p:cTn id="16" dur="500"/>
                                        <p:tgtEl>
                                          <p:spTgt spid="139286"/>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39283"/>
                                        </p:tgtEl>
                                        <p:attrNameLst>
                                          <p:attrName>style.visibility</p:attrName>
                                        </p:attrNameLst>
                                      </p:cBhvr>
                                      <p:to>
                                        <p:strVal val="visible"/>
                                      </p:to>
                                    </p:set>
                                    <p:animEffect transition="in" filter="wipe(right)">
                                      <p:cBhvr>
                                        <p:cTn id="20" dur="500"/>
                                        <p:tgtEl>
                                          <p:spTgt spid="139283"/>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39289"/>
                                        </p:tgtEl>
                                        <p:attrNameLst>
                                          <p:attrName>style.visibility</p:attrName>
                                        </p:attrNameLst>
                                      </p:cBhvr>
                                      <p:to>
                                        <p:strVal val="visible"/>
                                      </p:to>
                                    </p:set>
                                    <p:animEffect transition="in" filter="wipe(left)">
                                      <p:cBhvr>
                                        <p:cTn id="24" dur="500"/>
                                        <p:tgtEl>
                                          <p:spTgt spid="139289"/>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139295"/>
                                        </p:tgtEl>
                                        <p:attrNameLst>
                                          <p:attrName>style.visibility</p:attrName>
                                        </p:attrNameLst>
                                      </p:cBhvr>
                                      <p:to>
                                        <p:strVal val="visible"/>
                                      </p:to>
                                    </p:set>
                                    <p:animEffect transition="in" filter="box(out)">
                                      <p:cBhvr>
                                        <p:cTn id="29" dur="500"/>
                                        <p:tgtEl>
                                          <p:spTgt spid="139295"/>
                                        </p:tgtEl>
                                      </p:cBhvr>
                                    </p:animEffect>
                                  </p:childTnLst>
                                </p:cTn>
                              </p:par>
                            </p:childTnLst>
                          </p:cTn>
                        </p:par>
                        <p:par>
                          <p:cTn id="30" fill="hold">
                            <p:stCondLst>
                              <p:cond delay="500"/>
                            </p:stCondLst>
                            <p:childTnLst>
                              <p:par>
                                <p:cTn id="31" presetID="22" presetClass="entr" presetSubtype="2" fill="hold" nodeType="afterEffect">
                                  <p:stCondLst>
                                    <p:cond delay="0"/>
                                  </p:stCondLst>
                                  <p:childTnLst>
                                    <p:set>
                                      <p:cBhvr>
                                        <p:cTn id="32" dur="1" fill="hold">
                                          <p:stCondLst>
                                            <p:cond delay="0"/>
                                          </p:stCondLst>
                                        </p:cTn>
                                        <p:tgtEl>
                                          <p:spTgt spid="139271"/>
                                        </p:tgtEl>
                                        <p:attrNameLst>
                                          <p:attrName>style.visibility</p:attrName>
                                        </p:attrNameLst>
                                      </p:cBhvr>
                                      <p:to>
                                        <p:strVal val="visible"/>
                                      </p:to>
                                    </p:set>
                                    <p:animEffect transition="in" filter="wipe(right)">
                                      <p:cBhvr>
                                        <p:cTn id="33" dur="500"/>
                                        <p:tgtEl>
                                          <p:spTgt spid="139271"/>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139277"/>
                                        </p:tgtEl>
                                        <p:attrNameLst>
                                          <p:attrName>style.visibility</p:attrName>
                                        </p:attrNameLst>
                                      </p:cBhvr>
                                      <p:to>
                                        <p:strVal val="visible"/>
                                      </p:to>
                                    </p:set>
                                    <p:animEffect transition="in" filter="wipe(left)">
                                      <p:cBhvr>
                                        <p:cTn id="37" dur="500"/>
                                        <p:tgtEl>
                                          <p:spTgt spid="139277"/>
                                        </p:tgtEl>
                                      </p:cBhvr>
                                    </p:animEffect>
                                  </p:childTnLst>
                                </p:cTn>
                              </p:par>
                            </p:childTnLst>
                          </p:cTn>
                        </p:par>
                        <p:par>
                          <p:cTn id="38" fill="hold">
                            <p:stCondLst>
                              <p:cond delay="1500"/>
                            </p:stCondLst>
                            <p:childTnLst>
                              <p:par>
                                <p:cTn id="39" presetID="22" presetClass="entr" presetSubtype="2" fill="hold" nodeType="afterEffect">
                                  <p:stCondLst>
                                    <p:cond delay="0"/>
                                  </p:stCondLst>
                                  <p:childTnLst>
                                    <p:set>
                                      <p:cBhvr>
                                        <p:cTn id="40" dur="1" fill="hold">
                                          <p:stCondLst>
                                            <p:cond delay="0"/>
                                          </p:stCondLst>
                                        </p:cTn>
                                        <p:tgtEl>
                                          <p:spTgt spid="139274"/>
                                        </p:tgtEl>
                                        <p:attrNameLst>
                                          <p:attrName>style.visibility</p:attrName>
                                        </p:attrNameLst>
                                      </p:cBhvr>
                                      <p:to>
                                        <p:strVal val="visible"/>
                                      </p:to>
                                    </p:set>
                                    <p:animEffect transition="in" filter="wipe(right)">
                                      <p:cBhvr>
                                        <p:cTn id="41" dur="500"/>
                                        <p:tgtEl>
                                          <p:spTgt spid="139274"/>
                                        </p:tgtEl>
                                      </p:cBhvr>
                                    </p:animEffect>
                                  </p:childTnLst>
                                </p:cTn>
                              </p:par>
                            </p:childTnLst>
                          </p:cTn>
                        </p:par>
                        <p:par>
                          <p:cTn id="42" fill="hold">
                            <p:stCondLst>
                              <p:cond delay="2000"/>
                            </p:stCondLst>
                            <p:childTnLst>
                              <p:par>
                                <p:cTn id="43" presetID="22" presetClass="entr" presetSubtype="8" fill="hold" nodeType="afterEffect">
                                  <p:stCondLst>
                                    <p:cond delay="0"/>
                                  </p:stCondLst>
                                  <p:childTnLst>
                                    <p:set>
                                      <p:cBhvr>
                                        <p:cTn id="44" dur="1" fill="hold">
                                          <p:stCondLst>
                                            <p:cond delay="0"/>
                                          </p:stCondLst>
                                        </p:cTn>
                                        <p:tgtEl>
                                          <p:spTgt spid="139292"/>
                                        </p:tgtEl>
                                        <p:attrNameLst>
                                          <p:attrName>style.visibility</p:attrName>
                                        </p:attrNameLst>
                                      </p:cBhvr>
                                      <p:to>
                                        <p:strVal val="visible"/>
                                      </p:to>
                                    </p:set>
                                    <p:animEffect transition="in" filter="wipe(left)">
                                      <p:cBhvr>
                                        <p:cTn id="45" dur="500"/>
                                        <p:tgtEl>
                                          <p:spTgt spid="139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95" grpId="0" animBg="1" autoUpdateAnimBg="0"/>
      <p:bldP spid="139296"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ChangeArrowheads="1"/>
          </p:cNvSpPr>
          <p:nvPr/>
        </p:nvSpPr>
        <p:spPr bwMode="auto">
          <a:xfrm>
            <a:off x="0" y="0"/>
            <a:ext cx="9144000" cy="762000"/>
          </a:xfrm>
          <a:prstGeom prst="rect">
            <a:avLst/>
          </a:prstGeom>
          <a:gradFill rotWithShape="1">
            <a:gsLst>
              <a:gs pos="0">
                <a:srgbClr val="A81E10"/>
              </a:gs>
              <a:gs pos="100000">
                <a:srgbClr val="A81E10">
                  <a:gamma/>
                  <a:shade val="46275"/>
                  <a:invGamma/>
                </a:srgbClr>
              </a:gs>
            </a:gsLst>
            <a:lin ang="5400000" scaled="1"/>
          </a:gradFill>
          <a:ln w="9525">
            <a:noFill/>
            <a:miter lim="800000"/>
            <a:headEnd/>
            <a:tailEnd/>
          </a:ln>
          <a:effectLst/>
        </p:spPr>
        <p:txBody>
          <a:bodyPr wrap="none" anchor="ctr"/>
          <a:lstStyle/>
          <a:p>
            <a:endParaRPr lang="en-US"/>
          </a:p>
        </p:txBody>
      </p:sp>
      <p:sp>
        <p:nvSpPr>
          <p:cNvPr id="141315" name="Rectangle 3"/>
          <p:cNvSpPr>
            <a:spLocks noGrp="1" noChangeArrowheads="1"/>
          </p:cNvSpPr>
          <p:nvPr>
            <p:ph type="title"/>
          </p:nvPr>
        </p:nvSpPr>
        <p:spPr>
          <a:xfrm>
            <a:off x="0" y="0"/>
            <a:ext cx="9144000" cy="685800"/>
          </a:xfrm>
          <a:noFill/>
        </p:spPr>
        <p:txBody>
          <a:bodyPr tIns="0" bIns="0"/>
          <a:lstStyle/>
          <a:p>
            <a:pPr>
              <a:lnSpc>
                <a:spcPct val="85000"/>
              </a:lnSpc>
            </a:pPr>
            <a:r>
              <a:rPr lang="en-US" sz="2800">
                <a:cs typeface="Times New Roman" pitchFamily="18" charset="0"/>
              </a:rPr>
              <a:t>Transformational Advertising for Skyy Vodka</a:t>
            </a:r>
            <a:endParaRPr lang="en-US" sz="2800"/>
          </a:p>
        </p:txBody>
      </p:sp>
      <p:sp>
        <p:nvSpPr>
          <p:cNvPr id="141316" name="Line 4"/>
          <p:cNvSpPr>
            <a:spLocks noChangeShapeType="1"/>
          </p:cNvSpPr>
          <p:nvPr/>
        </p:nvSpPr>
        <p:spPr bwMode="auto">
          <a:xfrm>
            <a:off x="0" y="762000"/>
            <a:ext cx="9144000" cy="0"/>
          </a:xfrm>
          <a:prstGeom prst="line">
            <a:avLst/>
          </a:prstGeom>
          <a:noFill/>
          <a:ln w="38100">
            <a:solidFill>
              <a:srgbClr val="A81E10"/>
            </a:solidFill>
            <a:round/>
            <a:headEnd/>
            <a:tailEnd/>
          </a:ln>
          <a:effectLst/>
        </p:spPr>
        <p:txBody>
          <a:bodyPr/>
          <a:lstStyle/>
          <a:p>
            <a:endParaRPr lang="en-US"/>
          </a:p>
        </p:txBody>
      </p:sp>
      <p:pic>
        <p:nvPicPr>
          <p:cNvPr id="141319" name="Picture 7"/>
          <p:cNvPicPr>
            <a:picLocks noChangeAspect="1" noChangeArrowheads="1"/>
          </p:cNvPicPr>
          <p:nvPr/>
        </p:nvPicPr>
        <p:blipFill>
          <a:blip r:embed="rId3" cstate="print"/>
          <a:srcRect/>
          <a:stretch>
            <a:fillRect/>
          </a:stretch>
        </p:blipFill>
        <p:spPr bwMode="auto">
          <a:xfrm>
            <a:off x="2590800" y="1066800"/>
            <a:ext cx="4057650" cy="5029200"/>
          </a:xfrm>
          <a:prstGeom prst="rect">
            <a:avLst/>
          </a:prstGeom>
          <a:noFill/>
          <a:ln w="2857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41319"/>
                                        </p:tgtEl>
                                        <p:attrNameLst>
                                          <p:attrName>style.visibility</p:attrName>
                                        </p:attrNameLst>
                                      </p:cBhvr>
                                      <p:to>
                                        <p:strVal val="visible"/>
                                      </p:to>
                                    </p:set>
                                    <p:animEffect transition="in" filter="wedge">
                                      <p:cBhvr>
                                        <p:cTn id="7" dur="1000"/>
                                        <p:tgtEl>
                                          <p:spTgt spid="141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DFEBE8"/>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DFEBE8"/>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4196</TotalTime>
  <Words>960</Words>
  <Application>Microsoft Office PowerPoint</Application>
  <PresentationFormat>On-screen Show (4:3)</PresentationFormat>
  <Paragraphs>387</Paragraphs>
  <Slides>38</Slides>
  <Notes>38</Notes>
  <HiddenSlides>0</HiddenSlides>
  <MMClips>1</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Default Design</vt:lpstr>
      <vt:lpstr>Creative Strategy: Implementation and Evaluation</vt:lpstr>
      <vt:lpstr>Appeals and Execution Style</vt:lpstr>
      <vt:lpstr>Types of Informational/Rational Appeals</vt:lpstr>
      <vt:lpstr>A Rational Appeal</vt:lpstr>
      <vt:lpstr>Appealing to Personal States or Feelings</vt:lpstr>
      <vt:lpstr>Appealing to Social-Based Feelings</vt:lpstr>
      <vt:lpstr>TaylorMade Uses an Emotional Appeal</vt:lpstr>
      <vt:lpstr>Transformational Ads</vt:lpstr>
      <vt:lpstr>Transformational Advertising for Skyy Vodka</vt:lpstr>
      <vt:lpstr>Combining Rational and Emotional Appeals</vt:lpstr>
      <vt:lpstr>Levels of Relationships With Brands</vt:lpstr>
      <vt:lpstr>Test Your Knowledge</vt:lpstr>
      <vt:lpstr>MasterCard Creates an Emotional Bond</vt:lpstr>
      <vt:lpstr>Reminder Advertising</vt:lpstr>
      <vt:lpstr>Teaser Ads Excite Curiosity</vt:lpstr>
      <vt:lpstr>Ad Execution Techniques</vt:lpstr>
      <vt:lpstr>Straight Sell or Factual Image</vt:lpstr>
      <vt:lpstr>Mentadent Uses a Demonstration Ad</vt:lpstr>
      <vt:lpstr>Slice-of-Life Execution</vt:lpstr>
      <vt:lpstr>Test Your Knowledge</vt:lpstr>
      <vt:lpstr>Animation </vt:lpstr>
      <vt:lpstr>Personality Symbol</vt:lpstr>
      <vt:lpstr>Jeep Uses Imagery for the Wrangler</vt:lpstr>
      <vt:lpstr>Basic Components of Print Advertising</vt:lpstr>
      <vt:lpstr>Headlines Help Select Good Prospects</vt:lpstr>
      <vt:lpstr>Ad Layout</vt:lpstr>
      <vt:lpstr>Ad Layout</vt:lpstr>
      <vt:lpstr>Creative Tactics for Television</vt:lpstr>
      <vt:lpstr>Nortel Uses Music Creatively</vt:lpstr>
      <vt:lpstr>Jingles</vt:lpstr>
      <vt:lpstr>Production Stages for TV Commercials</vt:lpstr>
      <vt:lpstr>Preproduction Tasks</vt:lpstr>
      <vt:lpstr>Production Tasks</vt:lpstr>
      <vt:lpstr>Postproduction Tasks</vt:lpstr>
      <vt:lpstr>Test Your Knowledge</vt:lpstr>
      <vt:lpstr>Evaluation Guidelines for Creative Output</vt:lpstr>
      <vt:lpstr>The Hispanic Market</vt:lpstr>
      <vt:lpstr>Pennzoil Creates Ads for the Hispanic Market </vt:lpstr>
    </vt:vector>
  </TitlesOfParts>
  <LinksUpToDate>false</LinksUpToDate>
  <SharedDoc>false</SharedDoc>
  <HyperlinkBase>\assets</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dc:title>
  <dc:subject>Creative Strategy: Implementation &amp; Evaluation</dc:subject>
  <dc:creator>Dr. Jamie Pleasant</dc:creator>
  <dc:description>Template and presentation created by Kathy Hayward, PivotalForce@gmail.com</dc:description>
  <cp:lastModifiedBy>Dr. Jamie Pleasant</cp:lastModifiedBy>
  <cp:revision>460</cp:revision>
  <dcterms:created xsi:type="dcterms:W3CDTF">2003-04-30T19:41:45Z</dcterms:created>
  <dcterms:modified xsi:type="dcterms:W3CDTF">2009-11-05T16:01:53Z</dcterms:modified>
</cp:coreProperties>
</file>